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7" r:id="rId2"/>
    <p:sldId id="258" r:id="rId3"/>
    <p:sldId id="259" r:id="rId4"/>
    <p:sldId id="260" r:id="rId5"/>
    <p:sldId id="261" r:id="rId6"/>
    <p:sldId id="262" r:id="rId7"/>
    <p:sldId id="263" r:id="rId8"/>
    <p:sldId id="264" r:id="rId9"/>
    <p:sldId id="266" r:id="rId10"/>
    <p:sldId id="267" r:id="rId11"/>
    <p:sldId id="268" r:id="rId12"/>
    <p:sldId id="269" r:id="rId13"/>
    <p:sldId id="270" r:id="rId14"/>
    <p:sldId id="277" r:id="rId15"/>
    <p:sldId id="278" r:id="rId16"/>
    <p:sldId id="272" r:id="rId17"/>
    <p:sldId id="274" r:id="rId18"/>
    <p:sldId id="275" r:id="rId19"/>
    <p:sldId id="273" r:id="rId20"/>
    <p:sldId id="276" r:id="rId21"/>
    <p:sldId id="279" r:id="rId22"/>
    <p:sldId id="280" r:id="rId23"/>
    <p:sldId id="271" r:id="rId24"/>
    <p:sldId id="281" r:id="rId25"/>
    <p:sldId id="28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6" autoAdjust="0"/>
    <p:restoredTop sz="94293" autoAdjust="0"/>
  </p:normalViewPr>
  <p:slideViewPr>
    <p:cSldViewPr snapToGrid="0">
      <p:cViewPr varScale="1">
        <p:scale>
          <a:sx n="68" d="100"/>
          <a:sy n="68" d="100"/>
        </p:scale>
        <p:origin x="58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23FE36-A3BE-47C2-BEE2-BD53F313E581}" type="datetimeFigureOut">
              <a:rPr lang="en-IN" smtClean="0"/>
              <a:t>23-04-2023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E2D9F-802E-47A0-B08B-CC079689BB79}" type="slidenum">
              <a:rPr lang="en-IN" smtClean="0"/>
              <a:t>‹#›</a:t>
            </a:fld>
            <a:endParaRPr lang="en-IN"/>
          </a:p>
        </p:txBody>
      </p:sp>
    </p:spTree>
    <p:extLst>
      <p:ext uri="{BB962C8B-B14F-4D97-AF65-F5344CB8AC3E}">
        <p14:creationId xmlns:p14="http://schemas.microsoft.com/office/powerpoint/2010/main" val="3229448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2E2D9F-802E-47A0-B08B-CC079689BB79}" type="slidenum">
              <a:rPr lang="en-IN" smtClean="0"/>
              <a:t>2</a:t>
            </a:fld>
            <a:endParaRPr lang="en-IN"/>
          </a:p>
        </p:txBody>
      </p:sp>
    </p:spTree>
    <p:extLst>
      <p:ext uri="{BB962C8B-B14F-4D97-AF65-F5344CB8AC3E}">
        <p14:creationId xmlns:p14="http://schemas.microsoft.com/office/powerpoint/2010/main" val="2872403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2000" b="1"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692E2D9F-802E-47A0-B08B-CC079689BB79}" type="slidenum">
              <a:rPr lang="en-IN" smtClean="0"/>
              <a:t>8</a:t>
            </a:fld>
            <a:endParaRPr lang="en-IN"/>
          </a:p>
        </p:txBody>
      </p:sp>
    </p:spTree>
    <p:extLst>
      <p:ext uri="{BB962C8B-B14F-4D97-AF65-F5344CB8AC3E}">
        <p14:creationId xmlns:p14="http://schemas.microsoft.com/office/powerpoint/2010/main" val="3054244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07A454-0A4C-4B15-BF59-B04848CAF973}" type="datetimeFigureOut">
              <a:rPr lang="en-IN" smtClean="0"/>
              <a:t>23-04-2023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88B2C5-F62A-43F2-A722-4A1443BE9B04}" type="slidenum">
              <a:rPr lang="en-IN" smtClean="0"/>
              <a:t>‹#›</a:t>
            </a:fld>
            <a:endParaRPr lang="en-IN"/>
          </a:p>
        </p:txBody>
      </p:sp>
    </p:spTree>
    <p:extLst>
      <p:ext uri="{BB962C8B-B14F-4D97-AF65-F5344CB8AC3E}">
        <p14:creationId xmlns:p14="http://schemas.microsoft.com/office/powerpoint/2010/main" val="2522895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07A454-0A4C-4B15-BF59-B04848CAF973}" type="datetimeFigureOut">
              <a:rPr lang="en-IN" smtClean="0"/>
              <a:t>23-04-2023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88B2C5-F62A-43F2-A722-4A1443BE9B04}" type="slidenum">
              <a:rPr lang="en-IN" smtClean="0"/>
              <a:t>‹#›</a:t>
            </a:fld>
            <a:endParaRPr lang="en-IN"/>
          </a:p>
        </p:txBody>
      </p:sp>
    </p:spTree>
    <p:extLst>
      <p:ext uri="{BB962C8B-B14F-4D97-AF65-F5344CB8AC3E}">
        <p14:creationId xmlns:p14="http://schemas.microsoft.com/office/powerpoint/2010/main" val="433663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07A454-0A4C-4B15-BF59-B04848CAF973}" type="datetimeFigureOut">
              <a:rPr lang="en-IN" smtClean="0"/>
              <a:t>23-04-2023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88B2C5-F62A-43F2-A722-4A1443BE9B04}" type="slidenum">
              <a:rPr lang="en-IN" smtClean="0"/>
              <a:t>‹#›</a:t>
            </a:fld>
            <a:endParaRPr lang="en-IN"/>
          </a:p>
        </p:txBody>
      </p:sp>
    </p:spTree>
    <p:extLst>
      <p:ext uri="{BB962C8B-B14F-4D97-AF65-F5344CB8AC3E}">
        <p14:creationId xmlns:p14="http://schemas.microsoft.com/office/powerpoint/2010/main" val="2414726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07A454-0A4C-4B15-BF59-B04848CAF973}" type="datetimeFigureOut">
              <a:rPr lang="en-IN" smtClean="0"/>
              <a:t>23-04-2023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88B2C5-F62A-43F2-A722-4A1443BE9B04}" type="slidenum">
              <a:rPr lang="en-IN" smtClean="0"/>
              <a:t>‹#›</a:t>
            </a:fld>
            <a:endParaRPr lang="en-IN"/>
          </a:p>
        </p:txBody>
      </p:sp>
    </p:spTree>
    <p:extLst>
      <p:ext uri="{BB962C8B-B14F-4D97-AF65-F5344CB8AC3E}">
        <p14:creationId xmlns:p14="http://schemas.microsoft.com/office/powerpoint/2010/main" val="3166241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07A454-0A4C-4B15-BF59-B04848CAF973}" type="datetimeFigureOut">
              <a:rPr lang="en-IN" smtClean="0"/>
              <a:t>23-04-2023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88B2C5-F62A-43F2-A722-4A1443BE9B04}" type="slidenum">
              <a:rPr lang="en-IN" smtClean="0"/>
              <a:t>‹#›</a:t>
            </a:fld>
            <a:endParaRPr lang="en-IN"/>
          </a:p>
        </p:txBody>
      </p:sp>
    </p:spTree>
    <p:extLst>
      <p:ext uri="{BB962C8B-B14F-4D97-AF65-F5344CB8AC3E}">
        <p14:creationId xmlns:p14="http://schemas.microsoft.com/office/powerpoint/2010/main" val="139893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07A454-0A4C-4B15-BF59-B04848CAF973}" type="datetimeFigureOut">
              <a:rPr lang="en-IN" smtClean="0"/>
              <a:t>23-04-2023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88B2C5-F62A-43F2-A722-4A1443BE9B04}" type="slidenum">
              <a:rPr lang="en-IN" smtClean="0"/>
              <a:t>‹#›</a:t>
            </a:fld>
            <a:endParaRPr lang="en-IN"/>
          </a:p>
        </p:txBody>
      </p:sp>
    </p:spTree>
    <p:extLst>
      <p:ext uri="{BB962C8B-B14F-4D97-AF65-F5344CB8AC3E}">
        <p14:creationId xmlns:p14="http://schemas.microsoft.com/office/powerpoint/2010/main" val="3098367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07A454-0A4C-4B15-BF59-B04848CAF973}" type="datetimeFigureOut">
              <a:rPr lang="en-IN" smtClean="0"/>
              <a:t>23-04-2023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688B2C5-F62A-43F2-A722-4A1443BE9B04}" type="slidenum">
              <a:rPr lang="en-IN" smtClean="0"/>
              <a:t>‹#›</a:t>
            </a:fld>
            <a:endParaRPr lang="en-IN"/>
          </a:p>
        </p:txBody>
      </p:sp>
    </p:spTree>
    <p:extLst>
      <p:ext uri="{BB962C8B-B14F-4D97-AF65-F5344CB8AC3E}">
        <p14:creationId xmlns:p14="http://schemas.microsoft.com/office/powerpoint/2010/main" val="2325666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07A454-0A4C-4B15-BF59-B04848CAF973}" type="datetimeFigureOut">
              <a:rPr lang="en-IN" smtClean="0"/>
              <a:t>23-04-2023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688B2C5-F62A-43F2-A722-4A1443BE9B04}" type="slidenum">
              <a:rPr lang="en-IN" smtClean="0"/>
              <a:t>‹#›</a:t>
            </a:fld>
            <a:endParaRPr lang="en-IN"/>
          </a:p>
        </p:txBody>
      </p:sp>
    </p:spTree>
    <p:extLst>
      <p:ext uri="{BB962C8B-B14F-4D97-AF65-F5344CB8AC3E}">
        <p14:creationId xmlns:p14="http://schemas.microsoft.com/office/powerpoint/2010/main" val="1686950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07A454-0A4C-4B15-BF59-B04848CAF973}" type="datetimeFigureOut">
              <a:rPr lang="en-IN" smtClean="0"/>
              <a:t>23-04-2023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688B2C5-F62A-43F2-A722-4A1443BE9B04}" type="slidenum">
              <a:rPr lang="en-IN" smtClean="0"/>
              <a:t>‹#›</a:t>
            </a:fld>
            <a:endParaRPr lang="en-IN"/>
          </a:p>
        </p:txBody>
      </p:sp>
    </p:spTree>
    <p:extLst>
      <p:ext uri="{BB962C8B-B14F-4D97-AF65-F5344CB8AC3E}">
        <p14:creationId xmlns:p14="http://schemas.microsoft.com/office/powerpoint/2010/main" val="423645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07A454-0A4C-4B15-BF59-B04848CAF973}" type="datetimeFigureOut">
              <a:rPr lang="en-IN" smtClean="0"/>
              <a:t>23-04-2023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88B2C5-F62A-43F2-A722-4A1443BE9B04}" type="slidenum">
              <a:rPr lang="en-IN" smtClean="0"/>
              <a:t>‹#›</a:t>
            </a:fld>
            <a:endParaRPr lang="en-IN"/>
          </a:p>
        </p:txBody>
      </p:sp>
    </p:spTree>
    <p:extLst>
      <p:ext uri="{BB962C8B-B14F-4D97-AF65-F5344CB8AC3E}">
        <p14:creationId xmlns:p14="http://schemas.microsoft.com/office/powerpoint/2010/main" val="4087738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07A454-0A4C-4B15-BF59-B04848CAF973}" type="datetimeFigureOut">
              <a:rPr lang="en-IN" smtClean="0"/>
              <a:t>23-04-2023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88B2C5-F62A-43F2-A722-4A1443BE9B04}" type="slidenum">
              <a:rPr lang="en-IN" smtClean="0"/>
              <a:t>‹#›</a:t>
            </a:fld>
            <a:endParaRPr lang="en-IN"/>
          </a:p>
        </p:txBody>
      </p:sp>
    </p:spTree>
    <p:extLst>
      <p:ext uri="{BB962C8B-B14F-4D97-AF65-F5344CB8AC3E}">
        <p14:creationId xmlns:p14="http://schemas.microsoft.com/office/powerpoint/2010/main" val="2779478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07A454-0A4C-4B15-BF59-B04848CAF973}" type="datetimeFigureOut">
              <a:rPr lang="en-IN" smtClean="0"/>
              <a:t>23-04-2023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88B2C5-F62A-43F2-A722-4A1443BE9B04}" type="slidenum">
              <a:rPr lang="en-IN" smtClean="0"/>
              <a:t>‹#›</a:t>
            </a:fld>
            <a:endParaRPr lang="en-IN"/>
          </a:p>
        </p:txBody>
      </p:sp>
    </p:spTree>
    <p:extLst>
      <p:ext uri="{BB962C8B-B14F-4D97-AF65-F5344CB8AC3E}">
        <p14:creationId xmlns:p14="http://schemas.microsoft.com/office/powerpoint/2010/main" val="25261946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22331-86D6-0C2D-8874-B1AAA221BD2A}"/>
              </a:ext>
            </a:extLst>
          </p:cNvPr>
          <p:cNvSpPr>
            <a:spLocks noGrp="1"/>
          </p:cNvSpPr>
          <p:nvPr>
            <p:ph type="ctrTitle"/>
          </p:nvPr>
        </p:nvSpPr>
        <p:spPr>
          <a:xfrm>
            <a:off x="169681" y="113210"/>
            <a:ext cx="11613823" cy="1065141"/>
          </a:xfrm>
        </p:spPr>
        <p:txBody>
          <a:bodyPr>
            <a:noAutofit/>
          </a:bodyPr>
          <a:lstStyle/>
          <a:p>
            <a:pPr algn="r"/>
            <a:r>
              <a:rPr lang="en-IN" sz="4000" b="1" dirty="0">
                <a:solidFill>
                  <a:schemeClr val="tx2"/>
                </a:solidFill>
              </a:rPr>
              <a:t>  Workshop on Deep Learning &amp; Neural Network Using TENSORFLOW &amp; KERAS </a:t>
            </a:r>
          </a:p>
        </p:txBody>
      </p:sp>
      <p:pic>
        <p:nvPicPr>
          <p:cNvPr id="5" name="Picture 4">
            <a:extLst>
              <a:ext uri="{FF2B5EF4-FFF2-40B4-BE49-F238E27FC236}">
                <a16:creationId xmlns:a16="http://schemas.microsoft.com/office/drawing/2014/main" id="{98E8FE54-4101-2B7C-D7BD-68CB5119A1C0}"/>
              </a:ext>
            </a:extLst>
          </p:cNvPr>
          <p:cNvPicPr>
            <a:picLocks noChangeAspect="1"/>
          </p:cNvPicPr>
          <p:nvPr/>
        </p:nvPicPr>
        <p:blipFill>
          <a:blip r:embed="rId2"/>
          <a:stretch>
            <a:fillRect/>
          </a:stretch>
        </p:blipFill>
        <p:spPr>
          <a:xfrm>
            <a:off x="209871" y="1018095"/>
            <a:ext cx="11772257" cy="5401558"/>
          </a:xfrm>
          <a:prstGeom prst="rect">
            <a:avLst/>
          </a:prstGeom>
        </p:spPr>
      </p:pic>
      <p:sp>
        <p:nvSpPr>
          <p:cNvPr id="6" name="TextBox 5">
            <a:extLst>
              <a:ext uri="{FF2B5EF4-FFF2-40B4-BE49-F238E27FC236}">
                <a16:creationId xmlns:a16="http://schemas.microsoft.com/office/drawing/2014/main" id="{EC36D3FF-AC1F-4B66-54CD-062DC8F45CF5}"/>
              </a:ext>
            </a:extLst>
          </p:cNvPr>
          <p:cNvSpPr txBox="1"/>
          <p:nvPr/>
        </p:nvSpPr>
        <p:spPr>
          <a:xfrm>
            <a:off x="9247694" y="6333309"/>
            <a:ext cx="2734433" cy="461665"/>
          </a:xfrm>
          <a:prstGeom prst="rect">
            <a:avLst/>
          </a:prstGeom>
          <a:noFill/>
        </p:spPr>
        <p:txBody>
          <a:bodyPr wrap="square" rtlCol="0">
            <a:spAutoFit/>
          </a:bodyPr>
          <a:lstStyle/>
          <a:p>
            <a:pPr algn="ctr"/>
            <a:r>
              <a:rPr lang="en-IN" sz="2400" b="1" dirty="0">
                <a:solidFill>
                  <a:schemeClr val="tx2"/>
                </a:solidFill>
              </a:rPr>
              <a:t>K. Prakash Senapati</a:t>
            </a:r>
          </a:p>
        </p:txBody>
      </p:sp>
      <p:pic>
        <p:nvPicPr>
          <p:cNvPr id="3" name="Picture 2">
            <a:extLst>
              <a:ext uri="{FF2B5EF4-FFF2-40B4-BE49-F238E27FC236}">
                <a16:creationId xmlns:a16="http://schemas.microsoft.com/office/drawing/2014/main" id="{52871913-7E62-4CDF-BFC9-CE92B04A58C9}"/>
              </a:ext>
            </a:extLst>
          </p:cNvPr>
          <p:cNvPicPr>
            <a:picLocks noChangeAspect="1"/>
          </p:cNvPicPr>
          <p:nvPr/>
        </p:nvPicPr>
        <p:blipFill>
          <a:blip r:embed="rId3"/>
          <a:stretch>
            <a:fillRect/>
          </a:stretch>
        </p:blipFill>
        <p:spPr>
          <a:xfrm>
            <a:off x="209871" y="642774"/>
            <a:ext cx="3535711" cy="923826"/>
          </a:xfrm>
          <a:prstGeom prst="rect">
            <a:avLst/>
          </a:prstGeom>
        </p:spPr>
      </p:pic>
    </p:spTree>
    <p:extLst>
      <p:ext uri="{BB962C8B-B14F-4D97-AF65-F5344CB8AC3E}">
        <p14:creationId xmlns:p14="http://schemas.microsoft.com/office/powerpoint/2010/main" val="3301661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5EADC7-8D39-4E2D-F5CD-098A866A01E2}"/>
              </a:ext>
            </a:extLst>
          </p:cNvPr>
          <p:cNvPicPr>
            <a:picLocks noGrp="1" noChangeAspect="1"/>
          </p:cNvPicPr>
          <p:nvPr>
            <p:ph idx="1"/>
          </p:nvPr>
        </p:nvPicPr>
        <p:blipFill>
          <a:blip r:embed="rId2"/>
          <a:stretch>
            <a:fillRect/>
          </a:stretch>
        </p:blipFill>
        <p:spPr>
          <a:xfrm>
            <a:off x="69574" y="65988"/>
            <a:ext cx="12036287" cy="3374797"/>
          </a:xfrm>
        </p:spPr>
      </p:pic>
      <p:pic>
        <p:nvPicPr>
          <p:cNvPr id="7" name="Picture 6">
            <a:extLst>
              <a:ext uri="{FF2B5EF4-FFF2-40B4-BE49-F238E27FC236}">
                <a16:creationId xmlns:a16="http://schemas.microsoft.com/office/drawing/2014/main" id="{C9E16D69-DBA0-7820-8186-DF928CE2E59A}"/>
              </a:ext>
            </a:extLst>
          </p:cNvPr>
          <p:cNvPicPr>
            <a:picLocks noChangeAspect="1"/>
          </p:cNvPicPr>
          <p:nvPr/>
        </p:nvPicPr>
        <p:blipFill>
          <a:blip r:embed="rId3"/>
          <a:stretch>
            <a:fillRect/>
          </a:stretch>
        </p:blipFill>
        <p:spPr>
          <a:xfrm>
            <a:off x="69574" y="3525625"/>
            <a:ext cx="12036287" cy="3266387"/>
          </a:xfrm>
          <a:prstGeom prst="rect">
            <a:avLst/>
          </a:prstGeom>
        </p:spPr>
      </p:pic>
    </p:spTree>
    <p:extLst>
      <p:ext uri="{BB962C8B-B14F-4D97-AF65-F5344CB8AC3E}">
        <p14:creationId xmlns:p14="http://schemas.microsoft.com/office/powerpoint/2010/main" val="205592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7E54E24-63B2-2ECD-F69A-C68260E4A359}"/>
              </a:ext>
            </a:extLst>
          </p:cNvPr>
          <p:cNvSpPr>
            <a:spLocks noGrp="1"/>
          </p:cNvSpPr>
          <p:nvPr>
            <p:ph type="subTitle" idx="1"/>
          </p:nvPr>
        </p:nvSpPr>
        <p:spPr>
          <a:xfrm>
            <a:off x="0" y="0"/>
            <a:ext cx="12192000" cy="6858000"/>
          </a:xfrm>
        </p:spPr>
        <p:txBody>
          <a:bodyPr/>
          <a:lstStyle/>
          <a:p>
            <a:pPr algn="l"/>
            <a:r>
              <a:rPr lang="en-IN" b="1" u="sng" dirty="0">
                <a:solidFill>
                  <a:schemeClr val="tx2"/>
                </a:solidFill>
              </a:rPr>
              <a:t>EPOCH:-</a:t>
            </a:r>
          </a:p>
          <a:p>
            <a:pPr marL="342900" indent="-342900" algn="l">
              <a:buFontTx/>
              <a:buChar char="-"/>
            </a:pPr>
            <a:r>
              <a:rPr lang="en-IN" sz="2000" b="1" dirty="0"/>
              <a:t>Forward propagation + Backward propagation = 1 iteration ( 1 Epoch)</a:t>
            </a:r>
          </a:p>
          <a:p>
            <a:pPr marL="342900" indent="-342900" algn="l">
              <a:buFontTx/>
              <a:buChar char="-"/>
            </a:pPr>
            <a:r>
              <a:rPr lang="en-IN" sz="2000" b="1" dirty="0"/>
              <a:t>Weights are adjusted at Back propagation . This is also called as backpropagation of error</a:t>
            </a:r>
          </a:p>
          <a:p>
            <a:pPr marL="342900" indent="-342900" algn="l">
              <a:buFontTx/>
              <a:buChar char="-"/>
            </a:pPr>
            <a:endParaRPr lang="en-IN" sz="2000" b="1" dirty="0"/>
          </a:p>
        </p:txBody>
      </p:sp>
      <p:pic>
        <p:nvPicPr>
          <p:cNvPr id="5" name="Picture 4">
            <a:extLst>
              <a:ext uri="{FF2B5EF4-FFF2-40B4-BE49-F238E27FC236}">
                <a16:creationId xmlns:a16="http://schemas.microsoft.com/office/drawing/2014/main" id="{C40C8A5E-1C11-25BB-2B93-74C2907C1E5B}"/>
              </a:ext>
            </a:extLst>
          </p:cNvPr>
          <p:cNvPicPr>
            <a:picLocks noChangeAspect="1"/>
          </p:cNvPicPr>
          <p:nvPr/>
        </p:nvPicPr>
        <p:blipFill>
          <a:blip r:embed="rId2"/>
          <a:stretch>
            <a:fillRect/>
          </a:stretch>
        </p:blipFill>
        <p:spPr>
          <a:xfrm>
            <a:off x="328612" y="1311965"/>
            <a:ext cx="11534775" cy="5337313"/>
          </a:xfrm>
          <a:prstGeom prst="rect">
            <a:avLst/>
          </a:prstGeom>
        </p:spPr>
      </p:pic>
    </p:spTree>
    <p:extLst>
      <p:ext uri="{BB962C8B-B14F-4D97-AF65-F5344CB8AC3E}">
        <p14:creationId xmlns:p14="http://schemas.microsoft.com/office/powerpoint/2010/main" val="508009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FE773D8-5812-946D-3EA2-D533995EAEF0}"/>
              </a:ext>
            </a:extLst>
          </p:cNvPr>
          <p:cNvSpPr>
            <a:spLocks noGrp="1"/>
          </p:cNvSpPr>
          <p:nvPr>
            <p:ph type="subTitle" idx="1"/>
          </p:nvPr>
        </p:nvSpPr>
        <p:spPr>
          <a:xfrm>
            <a:off x="159026" y="159026"/>
            <a:ext cx="11817626" cy="6579704"/>
          </a:xfrm>
        </p:spPr>
        <p:txBody>
          <a:bodyPr/>
          <a:lstStyle/>
          <a:p>
            <a:endParaRPr lang="en-IN" dirty="0"/>
          </a:p>
        </p:txBody>
      </p:sp>
      <p:pic>
        <p:nvPicPr>
          <p:cNvPr id="5" name="Picture 4">
            <a:extLst>
              <a:ext uri="{FF2B5EF4-FFF2-40B4-BE49-F238E27FC236}">
                <a16:creationId xmlns:a16="http://schemas.microsoft.com/office/drawing/2014/main" id="{7B0F7A39-3F7F-D583-7ECF-3B56C32B75F7}"/>
              </a:ext>
            </a:extLst>
          </p:cNvPr>
          <p:cNvPicPr>
            <a:picLocks noChangeAspect="1"/>
          </p:cNvPicPr>
          <p:nvPr/>
        </p:nvPicPr>
        <p:blipFill>
          <a:blip r:embed="rId2"/>
          <a:stretch>
            <a:fillRect/>
          </a:stretch>
        </p:blipFill>
        <p:spPr>
          <a:xfrm>
            <a:off x="159026" y="208528"/>
            <a:ext cx="11728174" cy="6490445"/>
          </a:xfrm>
          <a:prstGeom prst="rect">
            <a:avLst/>
          </a:prstGeom>
        </p:spPr>
      </p:pic>
    </p:spTree>
    <p:extLst>
      <p:ext uri="{BB962C8B-B14F-4D97-AF65-F5344CB8AC3E}">
        <p14:creationId xmlns:p14="http://schemas.microsoft.com/office/powerpoint/2010/main" val="3128976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E65D0-50A7-3426-1C0C-5551FCD9CA4D}"/>
              </a:ext>
            </a:extLst>
          </p:cNvPr>
          <p:cNvSpPr>
            <a:spLocks noGrp="1"/>
          </p:cNvSpPr>
          <p:nvPr>
            <p:ph type="ctrTitle"/>
          </p:nvPr>
        </p:nvSpPr>
        <p:spPr>
          <a:xfrm>
            <a:off x="69574" y="1"/>
            <a:ext cx="12122426" cy="556590"/>
          </a:xfrm>
        </p:spPr>
        <p:txBody>
          <a:bodyPr>
            <a:normAutofit/>
          </a:bodyPr>
          <a:lstStyle/>
          <a:p>
            <a:pPr algn="l"/>
            <a:r>
              <a:rPr lang="en-IN" sz="2800" b="1" dirty="0">
                <a:solidFill>
                  <a:schemeClr val="tx2"/>
                </a:solidFill>
              </a:rPr>
              <a:t>PROJECT-1: Customer Churn Prediction using TensorFlow (ANN)</a:t>
            </a:r>
          </a:p>
        </p:txBody>
      </p:sp>
      <p:sp>
        <p:nvSpPr>
          <p:cNvPr id="3" name="Subtitle 2">
            <a:extLst>
              <a:ext uri="{FF2B5EF4-FFF2-40B4-BE49-F238E27FC236}">
                <a16:creationId xmlns:a16="http://schemas.microsoft.com/office/drawing/2014/main" id="{6E9072FB-7D1E-1B66-6A42-BC756579A707}"/>
              </a:ext>
            </a:extLst>
          </p:cNvPr>
          <p:cNvSpPr>
            <a:spLocks noGrp="1"/>
          </p:cNvSpPr>
          <p:nvPr>
            <p:ph type="subTitle" idx="1"/>
          </p:nvPr>
        </p:nvSpPr>
        <p:spPr>
          <a:xfrm>
            <a:off x="69574" y="556591"/>
            <a:ext cx="12052852" cy="6221896"/>
          </a:xfrm>
        </p:spPr>
        <p:txBody>
          <a:bodyPr/>
          <a:lstStyle/>
          <a:p>
            <a:pPr marL="342900" indent="-342900" algn="l">
              <a:buFontTx/>
              <a:buChar char="-"/>
            </a:pPr>
            <a:r>
              <a:rPr lang="en-US" dirty="0"/>
              <a:t>Customer churn means the customer who want to stopped to use the product. </a:t>
            </a:r>
          </a:p>
          <a:p>
            <a:pPr marL="342900" indent="-342900" algn="l">
              <a:buFontTx/>
              <a:buChar char="-"/>
            </a:pPr>
            <a:r>
              <a:rPr lang="en-US" dirty="0"/>
              <a:t>Your customer churn rate indicates how many of your existing customers are not likely to make another purchase from your business.</a:t>
            </a:r>
          </a:p>
          <a:p>
            <a:pPr marL="342900" indent="-342900" algn="l">
              <a:buFontTx/>
              <a:buChar char="-"/>
            </a:pPr>
            <a:r>
              <a:rPr lang="en-US" b="1" u="sng" dirty="0"/>
              <a:t>OVERVIEW:</a:t>
            </a:r>
            <a:r>
              <a:rPr lang="en-US" dirty="0"/>
              <a:t> This project is for BANKING domain and t</a:t>
            </a:r>
            <a:r>
              <a:rPr lang="en-IN" dirty="0"/>
              <a:t>o build this project we used few customer historical sample records </a:t>
            </a:r>
          </a:p>
          <a:p>
            <a:pPr marL="342900" indent="-342900" algn="l">
              <a:buFontTx/>
              <a:buChar char="-"/>
            </a:pPr>
            <a:r>
              <a:rPr lang="en-IN" dirty="0"/>
              <a:t>We build the deep learning model on historical data &amp; we will see the model accuracy</a:t>
            </a:r>
          </a:p>
          <a:p>
            <a:pPr algn="l"/>
            <a:endParaRPr lang="en-IN" dirty="0"/>
          </a:p>
          <a:p>
            <a:pPr marL="342900" indent="-342900" algn="l">
              <a:buFontTx/>
              <a:buChar char="-"/>
            </a:pPr>
            <a:endParaRPr lang="en-IN" dirty="0"/>
          </a:p>
        </p:txBody>
      </p:sp>
      <p:pic>
        <p:nvPicPr>
          <p:cNvPr id="5" name="Picture 4">
            <a:extLst>
              <a:ext uri="{FF2B5EF4-FFF2-40B4-BE49-F238E27FC236}">
                <a16:creationId xmlns:a16="http://schemas.microsoft.com/office/drawing/2014/main" id="{07462D7D-AB37-FFF3-E6FA-D0C516CDF7A4}"/>
              </a:ext>
            </a:extLst>
          </p:cNvPr>
          <p:cNvPicPr>
            <a:picLocks noChangeAspect="1"/>
          </p:cNvPicPr>
          <p:nvPr/>
        </p:nvPicPr>
        <p:blipFill>
          <a:blip r:embed="rId2"/>
          <a:stretch>
            <a:fillRect/>
          </a:stretch>
        </p:blipFill>
        <p:spPr>
          <a:xfrm>
            <a:off x="69574" y="3180522"/>
            <a:ext cx="12052852" cy="3597965"/>
          </a:xfrm>
          <a:prstGeom prst="rect">
            <a:avLst/>
          </a:prstGeom>
        </p:spPr>
      </p:pic>
    </p:spTree>
    <p:extLst>
      <p:ext uri="{BB962C8B-B14F-4D97-AF65-F5344CB8AC3E}">
        <p14:creationId xmlns:p14="http://schemas.microsoft.com/office/powerpoint/2010/main" val="1611739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6D0912-F0EF-6419-2FF3-104E8123E959}"/>
              </a:ext>
            </a:extLst>
          </p:cNvPr>
          <p:cNvSpPr>
            <a:spLocks noGrp="1"/>
          </p:cNvSpPr>
          <p:nvPr>
            <p:ph type="subTitle" idx="1"/>
          </p:nvPr>
        </p:nvSpPr>
        <p:spPr>
          <a:xfrm>
            <a:off x="160256" y="131975"/>
            <a:ext cx="11943760" cy="6598763"/>
          </a:xfrm>
        </p:spPr>
        <p:txBody>
          <a:bodyPr/>
          <a:lstStyle/>
          <a:p>
            <a:endParaRPr lang="en-IN" dirty="0"/>
          </a:p>
        </p:txBody>
      </p:sp>
      <p:pic>
        <p:nvPicPr>
          <p:cNvPr id="5" name="Picture 4">
            <a:extLst>
              <a:ext uri="{FF2B5EF4-FFF2-40B4-BE49-F238E27FC236}">
                <a16:creationId xmlns:a16="http://schemas.microsoft.com/office/drawing/2014/main" id="{BB6575C9-A6D6-43C8-F6BE-718E1CA7D288}"/>
              </a:ext>
            </a:extLst>
          </p:cNvPr>
          <p:cNvPicPr>
            <a:picLocks noChangeAspect="1"/>
          </p:cNvPicPr>
          <p:nvPr/>
        </p:nvPicPr>
        <p:blipFill>
          <a:blip r:embed="rId2"/>
          <a:stretch>
            <a:fillRect/>
          </a:stretch>
        </p:blipFill>
        <p:spPr>
          <a:xfrm>
            <a:off x="260669" y="127263"/>
            <a:ext cx="11770102" cy="3417215"/>
          </a:xfrm>
          <a:prstGeom prst="rect">
            <a:avLst/>
          </a:prstGeom>
        </p:spPr>
      </p:pic>
      <p:pic>
        <p:nvPicPr>
          <p:cNvPr id="7" name="Picture 6">
            <a:extLst>
              <a:ext uri="{FF2B5EF4-FFF2-40B4-BE49-F238E27FC236}">
                <a16:creationId xmlns:a16="http://schemas.microsoft.com/office/drawing/2014/main" id="{746D5364-021D-A64E-CE32-9D218899A4C8}"/>
              </a:ext>
            </a:extLst>
          </p:cNvPr>
          <p:cNvPicPr>
            <a:picLocks noChangeAspect="1"/>
          </p:cNvPicPr>
          <p:nvPr/>
        </p:nvPicPr>
        <p:blipFill>
          <a:blip r:embed="rId3"/>
          <a:stretch>
            <a:fillRect/>
          </a:stretch>
        </p:blipFill>
        <p:spPr>
          <a:xfrm>
            <a:off x="260669" y="3604526"/>
            <a:ext cx="11770102" cy="3121500"/>
          </a:xfrm>
          <a:prstGeom prst="rect">
            <a:avLst/>
          </a:prstGeom>
        </p:spPr>
      </p:pic>
    </p:spTree>
    <p:extLst>
      <p:ext uri="{BB962C8B-B14F-4D97-AF65-F5344CB8AC3E}">
        <p14:creationId xmlns:p14="http://schemas.microsoft.com/office/powerpoint/2010/main" val="2384634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9DAE22-E392-699A-DD37-D0463D25A3E0}"/>
              </a:ext>
            </a:extLst>
          </p:cNvPr>
          <p:cNvPicPr>
            <a:picLocks noChangeAspect="1"/>
          </p:cNvPicPr>
          <p:nvPr/>
        </p:nvPicPr>
        <p:blipFill>
          <a:blip r:embed="rId2"/>
          <a:stretch>
            <a:fillRect/>
          </a:stretch>
        </p:blipFill>
        <p:spPr>
          <a:xfrm>
            <a:off x="103696" y="169682"/>
            <a:ext cx="11943760" cy="4359456"/>
          </a:xfrm>
          <a:prstGeom prst="rect">
            <a:avLst/>
          </a:prstGeom>
        </p:spPr>
      </p:pic>
      <p:pic>
        <p:nvPicPr>
          <p:cNvPr id="5" name="Picture 4">
            <a:extLst>
              <a:ext uri="{FF2B5EF4-FFF2-40B4-BE49-F238E27FC236}">
                <a16:creationId xmlns:a16="http://schemas.microsoft.com/office/drawing/2014/main" id="{7682CE31-D797-B237-5000-4DD224EBCFC0}"/>
              </a:ext>
            </a:extLst>
          </p:cNvPr>
          <p:cNvPicPr>
            <a:picLocks noChangeAspect="1"/>
          </p:cNvPicPr>
          <p:nvPr/>
        </p:nvPicPr>
        <p:blipFill>
          <a:blip r:embed="rId3"/>
          <a:stretch>
            <a:fillRect/>
          </a:stretch>
        </p:blipFill>
        <p:spPr>
          <a:xfrm>
            <a:off x="3026004" y="4529138"/>
            <a:ext cx="6730738" cy="2259043"/>
          </a:xfrm>
          <a:prstGeom prst="rect">
            <a:avLst/>
          </a:prstGeom>
        </p:spPr>
      </p:pic>
    </p:spTree>
    <p:extLst>
      <p:ext uri="{BB962C8B-B14F-4D97-AF65-F5344CB8AC3E}">
        <p14:creationId xmlns:p14="http://schemas.microsoft.com/office/powerpoint/2010/main" val="4017482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B2484-A9FB-0047-7B7C-1AF70B82E877}"/>
              </a:ext>
            </a:extLst>
          </p:cNvPr>
          <p:cNvSpPr>
            <a:spLocks noGrp="1"/>
          </p:cNvSpPr>
          <p:nvPr>
            <p:ph type="ctrTitle"/>
          </p:nvPr>
        </p:nvSpPr>
        <p:spPr>
          <a:xfrm>
            <a:off x="0" y="0"/>
            <a:ext cx="12192000" cy="566530"/>
          </a:xfrm>
        </p:spPr>
        <p:txBody>
          <a:bodyPr>
            <a:normAutofit/>
          </a:bodyPr>
          <a:lstStyle/>
          <a:p>
            <a:pPr algn="l"/>
            <a:r>
              <a:rPr lang="en-IN" sz="2800" b="1" dirty="0">
                <a:solidFill>
                  <a:schemeClr val="tx2"/>
                </a:solidFill>
              </a:rPr>
              <a:t>What is CONVOLUTION LAYER</a:t>
            </a:r>
            <a:r>
              <a:rPr lang="en-IN" sz="2800" b="1" dirty="0">
                <a:solidFill>
                  <a:schemeClr val="tx2"/>
                </a:solidFill>
                <a:sym typeface="Wingdings" panose="05000000000000000000" pitchFamily="2" charset="2"/>
              </a:rPr>
              <a:t> -</a:t>
            </a:r>
          </a:p>
        </p:txBody>
      </p:sp>
      <p:sp>
        <p:nvSpPr>
          <p:cNvPr id="3" name="Subtitle 2">
            <a:extLst>
              <a:ext uri="{FF2B5EF4-FFF2-40B4-BE49-F238E27FC236}">
                <a16:creationId xmlns:a16="http://schemas.microsoft.com/office/drawing/2014/main" id="{5DCF949A-134B-A034-EC8E-55A87B8BA166}"/>
              </a:ext>
            </a:extLst>
          </p:cNvPr>
          <p:cNvSpPr>
            <a:spLocks noGrp="1"/>
          </p:cNvSpPr>
          <p:nvPr>
            <p:ph type="subTitle" idx="1"/>
          </p:nvPr>
        </p:nvSpPr>
        <p:spPr>
          <a:xfrm>
            <a:off x="0" y="386499"/>
            <a:ext cx="12066105" cy="6391988"/>
          </a:xfrm>
        </p:spPr>
        <p:txBody>
          <a:bodyPr/>
          <a:lstStyle/>
          <a:p>
            <a:pPr algn="l"/>
            <a:endParaRPr lang="en-US" sz="1800" b="1" dirty="0"/>
          </a:p>
          <a:p>
            <a:pPr algn="l"/>
            <a:r>
              <a:rPr lang="en-US" sz="1800" b="1" dirty="0"/>
              <a:t>- Convolution is a mathematical operation that allows the merging of two sets of information.</a:t>
            </a:r>
          </a:p>
          <a:p>
            <a:pPr algn="l"/>
            <a:r>
              <a:rPr lang="en-US" sz="1800" b="1" dirty="0"/>
              <a:t>- In the case of CNN, convolution is applied to the input data to filter the information and produce a feature map. </a:t>
            </a:r>
          </a:p>
          <a:p>
            <a:pPr algn="l"/>
            <a:r>
              <a:rPr lang="en-US" sz="1800" b="1" dirty="0"/>
              <a:t>- This filter is also called a kernel, or feature detector. </a:t>
            </a:r>
          </a:p>
          <a:p>
            <a:pPr algn="l"/>
            <a:r>
              <a:rPr lang="en-US" sz="1800" b="1" dirty="0"/>
              <a:t>- The term convolution refers to the mathematical combination of two functions to produce a third function. </a:t>
            </a:r>
          </a:p>
          <a:p>
            <a:pPr algn="l"/>
            <a:r>
              <a:rPr lang="en-US" sz="1800" b="1" dirty="0"/>
              <a:t>- It merges two sets of information &amp; in CNN, the convolution is performed on the input data with the use of a filter or kernel (these terms are used interchangeably) to then produce a feature map.</a:t>
            </a:r>
          </a:p>
          <a:p>
            <a:pPr marL="285750" indent="-285750" algn="l">
              <a:buFontTx/>
              <a:buChar char="-"/>
            </a:pPr>
            <a:endParaRPr lang="en-IN" sz="1800" dirty="0"/>
          </a:p>
        </p:txBody>
      </p:sp>
      <p:pic>
        <p:nvPicPr>
          <p:cNvPr id="11" name="Picture 10">
            <a:extLst>
              <a:ext uri="{FF2B5EF4-FFF2-40B4-BE49-F238E27FC236}">
                <a16:creationId xmlns:a16="http://schemas.microsoft.com/office/drawing/2014/main" id="{167E343D-5AD6-164F-14AD-E8BCDC1C5DED}"/>
              </a:ext>
            </a:extLst>
          </p:cNvPr>
          <p:cNvPicPr>
            <a:picLocks noChangeAspect="1"/>
          </p:cNvPicPr>
          <p:nvPr/>
        </p:nvPicPr>
        <p:blipFill>
          <a:blip r:embed="rId2"/>
          <a:stretch>
            <a:fillRect/>
          </a:stretch>
        </p:blipFill>
        <p:spPr>
          <a:xfrm>
            <a:off x="5703215" y="3081130"/>
            <a:ext cx="6285699" cy="3552983"/>
          </a:xfrm>
          <a:prstGeom prst="rect">
            <a:avLst/>
          </a:prstGeom>
        </p:spPr>
      </p:pic>
      <p:pic>
        <p:nvPicPr>
          <p:cNvPr id="13" name="Picture 12">
            <a:extLst>
              <a:ext uri="{FF2B5EF4-FFF2-40B4-BE49-F238E27FC236}">
                <a16:creationId xmlns:a16="http://schemas.microsoft.com/office/drawing/2014/main" id="{9C9F161E-FA3C-2F7D-92B2-403DBD6E24A6}"/>
              </a:ext>
            </a:extLst>
          </p:cNvPr>
          <p:cNvPicPr>
            <a:picLocks noChangeAspect="1"/>
          </p:cNvPicPr>
          <p:nvPr/>
        </p:nvPicPr>
        <p:blipFill>
          <a:blip r:embed="rId3"/>
          <a:stretch>
            <a:fillRect/>
          </a:stretch>
        </p:blipFill>
        <p:spPr>
          <a:xfrm>
            <a:off x="203085" y="3081130"/>
            <a:ext cx="5500130" cy="3552983"/>
          </a:xfrm>
          <a:prstGeom prst="rect">
            <a:avLst/>
          </a:prstGeom>
        </p:spPr>
      </p:pic>
    </p:spTree>
    <p:extLst>
      <p:ext uri="{BB962C8B-B14F-4D97-AF65-F5344CB8AC3E}">
        <p14:creationId xmlns:p14="http://schemas.microsoft.com/office/powerpoint/2010/main" val="609761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EFDB1-F160-AA86-A912-72DF15DEFAA7}"/>
              </a:ext>
            </a:extLst>
          </p:cNvPr>
          <p:cNvSpPr>
            <a:spLocks noGrp="1"/>
          </p:cNvSpPr>
          <p:nvPr>
            <p:ph type="ctrTitle"/>
          </p:nvPr>
        </p:nvSpPr>
        <p:spPr>
          <a:xfrm>
            <a:off x="0" y="0"/>
            <a:ext cx="12094590" cy="583310"/>
          </a:xfrm>
        </p:spPr>
        <p:txBody>
          <a:bodyPr>
            <a:normAutofit/>
          </a:bodyPr>
          <a:lstStyle/>
          <a:p>
            <a:pPr algn="l"/>
            <a:r>
              <a:rPr lang="en-IN" sz="2800" b="1" dirty="0">
                <a:solidFill>
                  <a:schemeClr val="tx2"/>
                </a:solidFill>
              </a:rPr>
              <a:t>STRIDING</a:t>
            </a:r>
            <a:r>
              <a:rPr lang="en-IN" sz="2400" b="1" dirty="0">
                <a:solidFill>
                  <a:schemeClr val="tx2"/>
                </a:solidFill>
              </a:rPr>
              <a:t> </a:t>
            </a:r>
            <a:r>
              <a:rPr lang="en-IN" sz="2400" b="1" dirty="0">
                <a:solidFill>
                  <a:schemeClr val="tx2"/>
                </a:solidFill>
                <a:sym typeface="Wingdings" panose="05000000000000000000" pitchFamily="2" charset="2"/>
              </a:rPr>
              <a:t>- </a:t>
            </a:r>
            <a:endParaRPr lang="en-IN" sz="2400" b="1" dirty="0">
              <a:solidFill>
                <a:schemeClr val="tx2"/>
              </a:solidFill>
            </a:endParaRPr>
          </a:p>
        </p:txBody>
      </p:sp>
      <p:sp>
        <p:nvSpPr>
          <p:cNvPr id="3" name="Subtitle 2">
            <a:extLst>
              <a:ext uri="{FF2B5EF4-FFF2-40B4-BE49-F238E27FC236}">
                <a16:creationId xmlns:a16="http://schemas.microsoft.com/office/drawing/2014/main" id="{061B68B9-C1CA-2004-9569-A9816F8C2218}"/>
              </a:ext>
            </a:extLst>
          </p:cNvPr>
          <p:cNvSpPr>
            <a:spLocks noGrp="1"/>
          </p:cNvSpPr>
          <p:nvPr>
            <p:ph type="subTitle" idx="1"/>
          </p:nvPr>
        </p:nvSpPr>
        <p:spPr>
          <a:xfrm>
            <a:off x="97410" y="509047"/>
            <a:ext cx="12094590" cy="6348953"/>
          </a:xfrm>
        </p:spPr>
        <p:txBody>
          <a:bodyPr/>
          <a:lstStyle/>
          <a:p>
            <a:pPr marL="285750" indent="-285750" algn="l">
              <a:buFontTx/>
              <a:buChar char="-"/>
            </a:pPr>
            <a:r>
              <a:rPr lang="en-US" sz="1800" b="1" dirty="0"/>
              <a:t>Stride denotes how many steps we are moving in each steps in convolution. By default it is one. We can observe that the size of output is smaller that input.</a:t>
            </a:r>
            <a:endParaRPr lang="en-IN" sz="1800" b="1" dirty="0"/>
          </a:p>
        </p:txBody>
      </p:sp>
      <p:pic>
        <p:nvPicPr>
          <p:cNvPr id="5" name="Picture 4">
            <a:extLst>
              <a:ext uri="{FF2B5EF4-FFF2-40B4-BE49-F238E27FC236}">
                <a16:creationId xmlns:a16="http://schemas.microsoft.com/office/drawing/2014/main" id="{F605A7CE-CA2C-41F4-40B6-417DB11C5193}"/>
              </a:ext>
            </a:extLst>
          </p:cNvPr>
          <p:cNvPicPr>
            <a:picLocks noChangeAspect="1"/>
          </p:cNvPicPr>
          <p:nvPr/>
        </p:nvPicPr>
        <p:blipFill>
          <a:blip r:embed="rId2"/>
          <a:stretch>
            <a:fillRect/>
          </a:stretch>
        </p:blipFill>
        <p:spPr>
          <a:xfrm>
            <a:off x="141402" y="3883128"/>
            <a:ext cx="11840064" cy="2659076"/>
          </a:xfrm>
          <a:prstGeom prst="rect">
            <a:avLst/>
          </a:prstGeom>
        </p:spPr>
      </p:pic>
      <p:pic>
        <p:nvPicPr>
          <p:cNvPr id="6" name="Picture 5">
            <a:extLst>
              <a:ext uri="{FF2B5EF4-FFF2-40B4-BE49-F238E27FC236}">
                <a16:creationId xmlns:a16="http://schemas.microsoft.com/office/drawing/2014/main" id="{70836751-BC31-1585-D5D9-022ECA66ECF1}"/>
              </a:ext>
            </a:extLst>
          </p:cNvPr>
          <p:cNvPicPr>
            <a:picLocks noChangeAspect="1"/>
          </p:cNvPicPr>
          <p:nvPr/>
        </p:nvPicPr>
        <p:blipFill>
          <a:blip r:embed="rId3"/>
          <a:stretch>
            <a:fillRect/>
          </a:stretch>
        </p:blipFill>
        <p:spPr>
          <a:xfrm>
            <a:off x="141402" y="1083364"/>
            <a:ext cx="11840065" cy="2799763"/>
          </a:xfrm>
          <a:prstGeom prst="rect">
            <a:avLst/>
          </a:prstGeom>
        </p:spPr>
      </p:pic>
    </p:spTree>
    <p:extLst>
      <p:ext uri="{BB962C8B-B14F-4D97-AF65-F5344CB8AC3E}">
        <p14:creationId xmlns:p14="http://schemas.microsoft.com/office/powerpoint/2010/main" val="2491498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94520-6B0D-0360-D33A-874956F6AE37}"/>
              </a:ext>
            </a:extLst>
          </p:cNvPr>
          <p:cNvSpPr>
            <a:spLocks noGrp="1"/>
          </p:cNvSpPr>
          <p:nvPr>
            <p:ph type="ctrTitle"/>
          </p:nvPr>
        </p:nvSpPr>
        <p:spPr>
          <a:xfrm>
            <a:off x="113122" y="94269"/>
            <a:ext cx="10554878" cy="482202"/>
          </a:xfrm>
        </p:spPr>
        <p:txBody>
          <a:bodyPr>
            <a:normAutofit/>
          </a:bodyPr>
          <a:lstStyle/>
          <a:p>
            <a:pPr algn="l"/>
            <a:r>
              <a:rPr lang="en-IN" sz="2800" b="1" dirty="0">
                <a:solidFill>
                  <a:schemeClr val="tx2"/>
                </a:solidFill>
              </a:rPr>
              <a:t>PADDING -</a:t>
            </a:r>
          </a:p>
        </p:txBody>
      </p:sp>
      <p:sp>
        <p:nvSpPr>
          <p:cNvPr id="3" name="Subtitle 2">
            <a:extLst>
              <a:ext uri="{FF2B5EF4-FFF2-40B4-BE49-F238E27FC236}">
                <a16:creationId xmlns:a16="http://schemas.microsoft.com/office/drawing/2014/main" id="{0C0C32C0-CF85-9A7B-A746-5C3F7517E514}"/>
              </a:ext>
            </a:extLst>
          </p:cNvPr>
          <p:cNvSpPr>
            <a:spLocks noGrp="1"/>
          </p:cNvSpPr>
          <p:nvPr>
            <p:ph type="subTitle" idx="1"/>
          </p:nvPr>
        </p:nvSpPr>
        <p:spPr>
          <a:xfrm>
            <a:off x="113123" y="576471"/>
            <a:ext cx="11965756" cy="6187260"/>
          </a:xfrm>
        </p:spPr>
        <p:txBody>
          <a:bodyPr/>
          <a:lstStyle/>
          <a:p>
            <a:pPr marL="285750" indent="-285750" algn="l">
              <a:buFontTx/>
              <a:buChar char="-"/>
            </a:pPr>
            <a:r>
              <a:rPr lang="en-US" sz="1800" b="1" dirty="0"/>
              <a:t>Stride denotes how many steps we are moving in each steps in convolution &amp; By default it is one. </a:t>
            </a:r>
          </a:p>
          <a:p>
            <a:pPr marL="285750" indent="-285750" algn="l">
              <a:buFontTx/>
              <a:buChar char="-"/>
            </a:pPr>
            <a:r>
              <a:rPr lang="en-US" sz="1800" b="1" dirty="0"/>
              <a:t>We can observe that the size of output is smaller that input. To maintain the dimension of output as in input , we use padding. Padding is a process of adding zeros to the input matrix symmetrically.</a:t>
            </a:r>
            <a:endParaRPr lang="en-IN" sz="1800" b="1" dirty="0"/>
          </a:p>
          <a:p>
            <a:pPr marL="285750" indent="-285750" algn="l">
              <a:buFontTx/>
              <a:buChar char="-"/>
            </a:pPr>
            <a:r>
              <a:rPr lang="en-US" sz="1800" b="1" dirty="0"/>
              <a:t>An element's padding area is the space between its content and its border. </a:t>
            </a:r>
          </a:p>
          <a:p>
            <a:pPr marL="285750" indent="-285750" algn="l">
              <a:buFontTx/>
              <a:buChar char="-"/>
            </a:pPr>
            <a:r>
              <a:rPr lang="en-US" sz="1800" b="1" dirty="0"/>
              <a:t>Padding creates extra space within an element. In contrast, margin creates extra space around an element.</a:t>
            </a:r>
            <a:endParaRPr lang="en-IN" sz="1800" b="1" dirty="0"/>
          </a:p>
        </p:txBody>
      </p:sp>
      <p:pic>
        <p:nvPicPr>
          <p:cNvPr id="7" name="Picture 6">
            <a:extLst>
              <a:ext uri="{FF2B5EF4-FFF2-40B4-BE49-F238E27FC236}">
                <a16:creationId xmlns:a16="http://schemas.microsoft.com/office/drawing/2014/main" id="{AF4DA4F2-A0C3-C549-0C00-EFAF52A92449}"/>
              </a:ext>
            </a:extLst>
          </p:cNvPr>
          <p:cNvPicPr>
            <a:picLocks noChangeAspect="1"/>
          </p:cNvPicPr>
          <p:nvPr/>
        </p:nvPicPr>
        <p:blipFill>
          <a:blip r:embed="rId2"/>
          <a:stretch>
            <a:fillRect/>
          </a:stretch>
        </p:blipFill>
        <p:spPr>
          <a:xfrm>
            <a:off x="357187" y="2290714"/>
            <a:ext cx="11721690" cy="4473018"/>
          </a:xfrm>
          <a:prstGeom prst="rect">
            <a:avLst/>
          </a:prstGeom>
        </p:spPr>
      </p:pic>
    </p:spTree>
    <p:extLst>
      <p:ext uri="{BB962C8B-B14F-4D97-AF65-F5344CB8AC3E}">
        <p14:creationId xmlns:p14="http://schemas.microsoft.com/office/powerpoint/2010/main" val="2286558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9F096-BB3B-A4D9-85C7-EBF14A9FFFD2}"/>
              </a:ext>
            </a:extLst>
          </p:cNvPr>
          <p:cNvSpPr>
            <a:spLocks noGrp="1"/>
          </p:cNvSpPr>
          <p:nvPr>
            <p:ph type="title"/>
          </p:nvPr>
        </p:nvSpPr>
        <p:spPr>
          <a:xfrm>
            <a:off x="0" y="1"/>
            <a:ext cx="11353800" cy="655982"/>
          </a:xfrm>
        </p:spPr>
        <p:txBody>
          <a:bodyPr/>
          <a:lstStyle/>
          <a:p>
            <a:r>
              <a:rPr lang="en-IN" sz="2800" b="1" dirty="0">
                <a:solidFill>
                  <a:schemeClr val="tx2"/>
                </a:solidFill>
              </a:rPr>
              <a:t>MAX POOLING </a:t>
            </a:r>
            <a:r>
              <a:rPr lang="en-IN" sz="2800" b="1" dirty="0">
                <a:solidFill>
                  <a:schemeClr val="tx2"/>
                </a:solidFill>
                <a:sym typeface="Wingdings" panose="05000000000000000000" pitchFamily="2" charset="2"/>
              </a:rPr>
              <a:t> </a:t>
            </a:r>
            <a:endParaRPr lang="en-IN" sz="2800" b="1" dirty="0">
              <a:solidFill>
                <a:schemeClr val="tx2"/>
              </a:solidFill>
            </a:endParaRPr>
          </a:p>
        </p:txBody>
      </p:sp>
      <p:sp>
        <p:nvSpPr>
          <p:cNvPr id="7" name="Content Placeholder 6">
            <a:extLst>
              <a:ext uri="{FF2B5EF4-FFF2-40B4-BE49-F238E27FC236}">
                <a16:creationId xmlns:a16="http://schemas.microsoft.com/office/drawing/2014/main" id="{D8F1AE88-E3CF-C9FB-6F6E-5373F26AB374}"/>
              </a:ext>
            </a:extLst>
          </p:cNvPr>
          <p:cNvSpPr>
            <a:spLocks noGrp="1"/>
          </p:cNvSpPr>
          <p:nvPr>
            <p:ph idx="1"/>
          </p:nvPr>
        </p:nvSpPr>
        <p:spPr>
          <a:xfrm>
            <a:off x="0" y="576471"/>
            <a:ext cx="12192000" cy="6281528"/>
          </a:xfrm>
        </p:spPr>
        <p:txBody>
          <a:bodyPr/>
          <a:lstStyle/>
          <a:p>
            <a:r>
              <a:rPr lang="en-US" sz="1800" b="1" dirty="0"/>
              <a:t>This works by selecting the maximum value from every pool. </a:t>
            </a:r>
          </a:p>
          <a:p>
            <a:r>
              <a:rPr lang="en-US" sz="1800" b="1" dirty="0"/>
              <a:t>Max Pooling retains the most prominent features of the feature map, and the returned image is sharper than the original image. </a:t>
            </a:r>
          </a:p>
          <a:p>
            <a:r>
              <a:rPr lang="en-US" sz="1800" b="1" dirty="0"/>
              <a:t>Max Pooling is a pooling operation that calculates the maximum value for patches of a feature map, and uses it to create a down sampled (pooled) feature map.</a:t>
            </a:r>
          </a:p>
          <a:p>
            <a:r>
              <a:rPr lang="en-US" sz="1800" b="1" dirty="0"/>
              <a:t>It is usually used after a convolutional layer.</a:t>
            </a:r>
          </a:p>
          <a:p>
            <a:endParaRPr lang="en-IN" sz="1800" b="1" dirty="0"/>
          </a:p>
        </p:txBody>
      </p:sp>
      <p:pic>
        <p:nvPicPr>
          <p:cNvPr id="9" name="Picture 8">
            <a:extLst>
              <a:ext uri="{FF2B5EF4-FFF2-40B4-BE49-F238E27FC236}">
                <a16:creationId xmlns:a16="http://schemas.microsoft.com/office/drawing/2014/main" id="{F2545458-4583-4380-8363-47E805032E9F}"/>
              </a:ext>
            </a:extLst>
          </p:cNvPr>
          <p:cNvPicPr>
            <a:picLocks noChangeAspect="1"/>
          </p:cNvPicPr>
          <p:nvPr/>
        </p:nvPicPr>
        <p:blipFill>
          <a:blip r:embed="rId2"/>
          <a:stretch>
            <a:fillRect/>
          </a:stretch>
        </p:blipFill>
        <p:spPr>
          <a:xfrm>
            <a:off x="4646751" y="2121031"/>
            <a:ext cx="7220572" cy="2174743"/>
          </a:xfrm>
          <a:prstGeom prst="rect">
            <a:avLst/>
          </a:prstGeom>
        </p:spPr>
      </p:pic>
      <p:pic>
        <p:nvPicPr>
          <p:cNvPr id="11" name="Picture 10">
            <a:extLst>
              <a:ext uri="{FF2B5EF4-FFF2-40B4-BE49-F238E27FC236}">
                <a16:creationId xmlns:a16="http://schemas.microsoft.com/office/drawing/2014/main" id="{6C0DFD4F-4FD6-6978-6CBD-E1837743F742}"/>
              </a:ext>
            </a:extLst>
          </p:cNvPr>
          <p:cNvPicPr>
            <a:picLocks noChangeAspect="1"/>
          </p:cNvPicPr>
          <p:nvPr/>
        </p:nvPicPr>
        <p:blipFill>
          <a:blip r:embed="rId3"/>
          <a:stretch>
            <a:fillRect/>
          </a:stretch>
        </p:blipFill>
        <p:spPr>
          <a:xfrm>
            <a:off x="278296" y="4295775"/>
            <a:ext cx="11589027" cy="2482097"/>
          </a:xfrm>
          <a:prstGeom prst="rect">
            <a:avLst/>
          </a:prstGeom>
        </p:spPr>
      </p:pic>
    </p:spTree>
    <p:extLst>
      <p:ext uri="{BB962C8B-B14F-4D97-AF65-F5344CB8AC3E}">
        <p14:creationId xmlns:p14="http://schemas.microsoft.com/office/powerpoint/2010/main" val="1929505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363F7-B501-5B29-7617-F1A449B5CA68}"/>
              </a:ext>
            </a:extLst>
          </p:cNvPr>
          <p:cNvSpPr>
            <a:spLocks noGrp="1"/>
          </p:cNvSpPr>
          <p:nvPr>
            <p:ph type="ctrTitle"/>
          </p:nvPr>
        </p:nvSpPr>
        <p:spPr>
          <a:xfrm>
            <a:off x="238539" y="-79513"/>
            <a:ext cx="10429461" cy="695739"/>
          </a:xfrm>
        </p:spPr>
        <p:txBody>
          <a:bodyPr>
            <a:normAutofit/>
          </a:bodyPr>
          <a:lstStyle/>
          <a:p>
            <a:pPr algn="l"/>
            <a:r>
              <a:rPr lang="en-IN" sz="4400" b="1" dirty="0">
                <a:solidFill>
                  <a:schemeClr val="tx2"/>
                </a:solidFill>
              </a:rPr>
              <a:t>Agenda</a:t>
            </a:r>
            <a:r>
              <a:rPr lang="en-IN" sz="4000" b="1" dirty="0">
                <a:solidFill>
                  <a:schemeClr val="tx2"/>
                </a:solidFill>
              </a:rPr>
              <a:t> for todays workshop :-</a:t>
            </a:r>
            <a:endParaRPr lang="en-IN" sz="4000" dirty="0"/>
          </a:p>
        </p:txBody>
      </p:sp>
      <p:sp>
        <p:nvSpPr>
          <p:cNvPr id="3" name="Subtitle 2">
            <a:extLst>
              <a:ext uri="{FF2B5EF4-FFF2-40B4-BE49-F238E27FC236}">
                <a16:creationId xmlns:a16="http://schemas.microsoft.com/office/drawing/2014/main" id="{4D2D5880-BAEB-3A5B-FD2B-DB395E2204D6}"/>
              </a:ext>
            </a:extLst>
          </p:cNvPr>
          <p:cNvSpPr>
            <a:spLocks noGrp="1"/>
          </p:cNvSpPr>
          <p:nvPr>
            <p:ph type="subTitle" idx="1"/>
          </p:nvPr>
        </p:nvSpPr>
        <p:spPr>
          <a:xfrm>
            <a:off x="238539" y="526775"/>
            <a:ext cx="11668539" cy="6042990"/>
          </a:xfrm>
        </p:spPr>
        <p:txBody>
          <a:bodyPr>
            <a:normAutofit/>
          </a:bodyPr>
          <a:lstStyle/>
          <a:p>
            <a:pPr algn="l">
              <a:lnSpc>
                <a:spcPts val="1500"/>
              </a:lnSpc>
            </a:pPr>
            <a:endParaRPr lang="en-IN" sz="2000" dirty="0"/>
          </a:p>
          <a:p>
            <a:pPr algn="l">
              <a:lnSpc>
                <a:spcPts val="1500"/>
              </a:lnSpc>
            </a:pPr>
            <a:r>
              <a:rPr lang="en-IN" sz="2000" b="1" dirty="0"/>
              <a:t>1- What is Deep learning</a:t>
            </a:r>
          </a:p>
          <a:p>
            <a:pPr algn="l">
              <a:lnSpc>
                <a:spcPts val="1500"/>
              </a:lnSpc>
            </a:pPr>
            <a:r>
              <a:rPr lang="en-IN" sz="2000" b="1" dirty="0"/>
              <a:t>2- Deep Learning Framework  - TensorFlow </a:t>
            </a:r>
          </a:p>
          <a:p>
            <a:pPr algn="l">
              <a:lnSpc>
                <a:spcPts val="1500"/>
              </a:lnSpc>
            </a:pPr>
            <a:r>
              <a:rPr lang="en-IN" sz="2000" b="1" dirty="0"/>
              <a:t>3- Installation of TensorFlow | Keras | Pytorch | OpenCV  | </a:t>
            </a:r>
          </a:p>
          <a:p>
            <a:pPr algn="l">
              <a:lnSpc>
                <a:spcPts val="1500"/>
              </a:lnSpc>
            </a:pPr>
            <a:r>
              <a:rPr lang="en-IN" sz="2000" b="1" dirty="0"/>
              <a:t>4- What is Neural Network Architecture </a:t>
            </a:r>
          </a:p>
          <a:p>
            <a:pPr algn="l">
              <a:lnSpc>
                <a:spcPts val="1500"/>
              </a:lnSpc>
            </a:pPr>
            <a:r>
              <a:rPr lang="en-IN" sz="2000" b="1" dirty="0"/>
              <a:t>5- ANN  ( Artificial Neural Network)</a:t>
            </a:r>
          </a:p>
          <a:p>
            <a:pPr marL="800100" lvl="1" indent="-342900" algn="l">
              <a:lnSpc>
                <a:spcPts val="1500"/>
              </a:lnSpc>
              <a:buFont typeface="Wingdings" panose="05000000000000000000" pitchFamily="2" charset="2"/>
              <a:buChar char="Ø"/>
            </a:pPr>
            <a:r>
              <a:rPr lang="en-IN" dirty="0"/>
              <a:t>Neuron </a:t>
            </a:r>
          </a:p>
          <a:p>
            <a:pPr marL="800100" lvl="1" indent="-342900" algn="l">
              <a:lnSpc>
                <a:spcPts val="1500"/>
              </a:lnSpc>
              <a:buFont typeface="Wingdings" panose="05000000000000000000" pitchFamily="2" charset="2"/>
              <a:buChar char="Ø"/>
            </a:pPr>
            <a:r>
              <a:rPr lang="en-IN" dirty="0"/>
              <a:t>Signal </a:t>
            </a:r>
          </a:p>
          <a:p>
            <a:pPr marL="800100" lvl="1" indent="-342900" algn="l">
              <a:lnSpc>
                <a:spcPts val="1500"/>
              </a:lnSpc>
              <a:buFont typeface="Wingdings" panose="05000000000000000000" pitchFamily="2" charset="2"/>
              <a:buChar char="Ø"/>
            </a:pPr>
            <a:r>
              <a:rPr lang="en-IN" dirty="0"/>
              <a:t>Forward propagation </a:t>
            </a:r>
          </a:p>
          <a:p>
            <a:pPr marL="800100" lvl="1" indent="-342900" algn="l">
              <a:lnSpc>
                <a:spcPts val="1500"/>
              </a:lnSpc>
              <a:buFont typeface="Wingdings" panose="05000000000000000000" pitchFamily="2" charset="2"/>
              <a:buChar char="Ø"/>
            </a:pPr>
            <a:r>
              <a:rPr lang="en-IN" dirty="0"/>
              <a:t>Backward propagation </a:t>
            </a:r>
          </a:p>
          <a:p>
            <a:pPr marL="800100" lvl="1" indent="-342900" algn="l">
              <a:lnSpc>
                <a:spcPts val="1500"/>
              </a:lnSpc>
              <a:buFont typeface="Wingdings" panose="05000000000000000000" pitchFamily="2" charset="2"/>
              <a:buChar char="Ø"/>
            </a:pPr>
            <a:r>
              <a:rPr lang="en-IN" dirty="0"/>
              <a:t>Epoch </a:t>
            </a:r>
          </a:p>
          <a:p>
            <a:pPr marL="800100" lvl="1" indent="-342900" algn="l">
              <a:lnSpc>
                <a:spcPts val="1500"/>
              </a:lnSpc>
              <a:buFont typeface="Wingdings" panose="05000000000000000000" pitchFamily="2" charset="2"/>
              <a:buChar char="Ø"/>
            </a:pPr>
            <a:r>
              <a:rPr lang="en-IN" dirty="0"/>
              <a:t>Activation Function </a:t>
            </a:r>
          </a:p>
          <a:p>
            <a:pPr lvl="1" algn="l">
              <a:lnSpc>
                <a:spcPts val="1500"/>
              </a:lnSpc>
            </a:pPr>
            <a:endParaRPr lang="en-IN" dirty="0"/>
          </a:p>
          <a:p>
            <a:pPr marL="800100" lvl="1" indent="-342900" algn="l">
              <a:lnSpc>
                <a:spcPts val="1500"/>
              </a:lnSpc>
              <a:buFont typeface="Wingdings" panose="05000000000000000000" pitchFamily="2" charset="2"/>
              <a:buChar char="q"/>
            </a:pPr>
            <a:r>
              <a:rPr lang="en-IN" b="1" dirty="0">
                <a:solidFill>
                  <a:schemeClr val="tx2"/>
                </a:solidFill>
              </a:rPr>
              <a:t>PRACTICLE – CUSTOMER CHURN PREDICION USING TENSORFLOW &amp; KERAS</a:t>
            </a:r>
          </a:p>
          <a:p>
            <a:pPr marL="800100" lvl="1" indent="-342900" algn="l">
              <a:lnSpc>
                <a:spcPts val="1500"/>
              </a:lnSpc>
              <a:buFont typeface="Wingdings" panose="05000000000000000000" pitchFamily="2" charset="2"/>
              <a:buChar char="q"/>
            </a:pPr>
            <a:r>
              <a:rPr lang="en-IN" b="1" dirty="0">
                <a:solidFill>
                  <a:schemeClr val="tx2"/>
                </a:solidFill>
              </a:rPr>
              <a:t>PRACTICLE – FASHION MNIST DATASET TRINING USING TENSORLFOW &amp; KERAS</a:t>
            </a:r>
          </a:p>
          <a:p>
            <a:pPr algn="l">
              <a:lnSpc>
                <a:spcPts val="1500"/>
              </a:lnSpc>
            </a:pPr>
            <a:r>
              <a:rPr lang="en-IN" sz="2000" b="1" dirty="0"/>
              <a:t>6- CNN ( Convolution Neural Network)</a:t>
            </a:r>
          </a:p>
          <a:p>
            <a:pPr marL="800100" lvl="1" indent="-342900" algn="l">
              <a:lnSpc>
                <a:spcPts val="1500"/>
              </a:lnSpc>
              <a:buFont typeface="Wingdings" panose="05000000000000000000" pitchFamily="2" charset="2"/>
              <a:buChar char="Ø"/>
            </a:pPr>
            <a:r>
              <a:rPr lang="en-IN" dirty="0"/>
              <a:t>Convolution </a:t>
            </a:r>
          </a:p>
          <a:p>
            <a:pPr marL="800100" lvl="1" indent="-342900" algn="l">
              <a:lnSpc>
                <a:spcPts val="1500"/>
              </a:lnSpc>
              <a:buFont typeface="Wingdings" panose="05000000000000000000" pitchFamily="2" charset="2"/>
              <a:buChar char="Ø"/>
            </a:pPr>
            <a:r>
              <a:rPr lang="en-IN" dirty="0"/>
              <a:t>Max Pooling</a:t>
            </a:r>
          </a:p>
          <a:p>
            <a:pPr marL="800100" lvl="1" indent="-342900" algn="l">
              <a:lnSpc>
                <a:spcPts val="1500"/>
              </a:lnSpc>
              <a:buFont typeface="Wingdings" panose="05000000000000000000" pitchFamily="2" charset="2"/>
              <a:buChar char="Ø"/>
            </a:pPr>
            <a:r>
              <a:rPr lang="en-IN" dirty="0"/>
              <a:t>Flattening</a:t>
            </a:r>
          </a:p>
          <a:p>
            <a:pPr marL="800100" lvl="1" indent="-342900" algn="l">
              <a:lnSpc>
                <a:spcPts val="1500"/>
              </a:lnSpc>
              <a:buFont typeface="Wingdings" panose="05000000000000000000" pitchFamily="2" charset="2"/>
              <a:buChar char="Ø"/>
            </a:pPr>
            <a:r>
              <a:rPr lang="en-IN" dirty="0"/>
              <a:t>Fully connected Layer</a:t>
            </a:r>
          </a:p>
          <a:p>
            <a:pPr marL="800100" lvl="1" indent="-342900" algn="l">
              <a:lnSpc>
                <a:spcPts val="1500"/>
              </a:lnSpc>
              <a:buFont typeface="Wingdings" panose="05000000000000000000" pitchFamily="2" charset="2"/>
              <a:buChar char="Ø"/>
            </a:pPr>
            <a:endParaRPr lang="en-IN" dirty="0">
              <a:solidFill>
                <a:schemeClr val="tx2"/>
              </a:solidFill>
            </a:endParaRPr>
          </a:p>
          <a:p>
            <a:pPr marL="742950" lvl="1" indent="-285750" algn="l">
              <a:lnSpc>
                <a:spcPts val="1500"/>
              </a:lnSpc>
              <a:buFont typeface="Wingdings" panose="05000000000000000000" pitchFamily="2" charset="2"/>
              <a:buChar char="q"/>
            </a:pPr>
            <a:r>
              <a:rPr lang="en-IN" b="1" dirty="0">
                <a:solidFill>
                  <a:schemeClr val="tx2"/>
                </a:solidFill>
              </a:rPr>
              <a:t>PRACTICLE - MOOD CLASSIFICATION USING TENSORFLOW &amp; KERAS</a:t>
            </a:r>
          </a:p>
        </p:txBody>
      </p:sp>
    </p:spTree>
    <p:extLst>
      <p:ext uri="{BB962C8B-B14F-4D97-AF65-F5344CB8AC3E}">
        <p14:creationId xmlns:p14="http://schemas.microsoft.com/office/powerpoint/2010/main" val="3734504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F0766-EF4D-9BE3-4FA1-AE7FF7AAAE55}"/>
              </a:ext>
            </a:extLst>
          </p:cNvPr>
          <p:cNvSpPr>
            <a:spLocks noGrp="1"/>
          </p:cNvSpPr>
          <p:nvPr>
            <p:ph type="ctrTitle"/>
          </p:nvPr>
        </p:nvSpPr>
        <p:spPr>
          <a:xfrm>
            <a:off x="0" y="1"/>
            <a:ext cx="12192000" cy="1371600"/>
          </a:xfrm>
        </p:spPr>
        <p:txBody>
          <a:bodyPr/>
          <a:lstStyle/>
          <a:p>
            <a:pPr algn="l"/>
            <a:r>
              <a:rPr lang="en-IN" sz="2800" b="1" dirty="0">
                <a:solidFill>
                  <a:schemeClr val="tx2"/>
                </a:solidFill>
              </a:rPr>
              <a:t>FLATTENING LAYER -&gt;</a:t>
            </a:r>
            <a:br>
              <a:rPr lang="en-IN" dirty="0"/>
            </a:br>
            <a:endParaRPr lang="en-IN" dirty="0"/>
          </a:p>
        </p:txBody>
      </p:sp>
      <p:sp>
        <p:nvSpPr>
          <p:cNvPr id="3" name="Subtitle 2">
            <a:extLst>
              <a:ext uri="{FF2B5EF4-FFF2-40B4-BE49-F238E27FC236}">
                <a16:creationId xmlns:a16="http://schemas.microsoft.com/office/drawing/2014/main" id="{55969C29-D60F-C911-1D7E-2DEE6B51B8D5}"/>
              </a:ext>
            </a:extLst>
          </p:cNvPr>
          <p:cNvSpPr>
            <a:spLocks noGrp="1"/>
          </p:cNvSpPr>
          <p:nvPr>
            <p:ph type="subTitle" idx="1"/>
          </p:nvPr>
        </p:nvSpPr>
        <p:spPr>
          <a:xfrm>
            <a:off x="0" y="566530"/>
            <a:ext cx="12192000" cy="6291470"/>
          </a:xfrm>
        </p:spPr>
        <p:txBody>
          <a:bodyPr>
            <a:normAutofit/>
          </a:bodyPr>
          <a:lstStyle/>
          <a:p>
            <a:pPr algn="l"/>
            <a:r>
              <a:rPr lang="en-US" sz="2000" b="1" dirty="0"/>
              <a:t>- Flattening is used to convert all the resultant 2-Dimensional arrays from pooled feature maps into a single long continuous linear vector. </a:t>
            </a:r>
          </a:p>
          <a:p>
            <a:pPr marL="342900" indent="-342900" algn="l">
              <a:buFontTx/>
              <a:buChar char="-"/>
            </a:pPr>
            <a:r>
              <a:rPr lang="en-US" sz="2000" b="1" dirty="0"/>
              <a:t>The flattened matrix is fed as input to the fully connected layer to classify the image.</a:t>
            </a:r>
          </a:p>
          <a:p>
            <a:pPr marL="342900" indent="-342900" algn="l">
              <a:buFontTx/>
              <a:buChar char="-"/>
            </a:pPr>
            <a:r>
              <a:rPr lang="en-US" sz="2000" b="1" dirty="0"/>
              <a:t>Flatten layer is used to make the multidimensional input one-dimensional, commonly used in the transition from the convolution layer to the full connected layer.</a:t>
            </a:r>
          </a:p>
          <a:p>
            <a:pPr marL="342900" indent="-342900" algn="l">
              <a:buFontTx/>
              <a:buChar char="-"/>
            </a:pPr>
            <a:endParaRPr lang="en-US" sz="2000" b="1" dirty="0"/>
          </a:p>
          <a:p>
            <a:pPr marL="342900" indent="-342900" algn="l">
              <a:buFontTx/>
              <a:buChar char="-"/>
            </a:pPr>
            <a:endParaRPr lang="en-IN" sz="2000" b="1" dirty="0"/>
          </a:p>
        </p:txBody>
      </p:sp>
      <p:pic>
        <p:nvPicPr>
          <p:cNvPr id="5" name="Picture 4">
            <a:extLst>
              <a:ext uri="{FF2B5EF4-FFF2-40B4-BE49-F238E27FC236}">
                <a16:creationId xmlns:a16="http://schemas.microsoft.com/office/drawing/2014/main" id="{EC7E6677-CDA4-8463-D4A0-169E0D0EAA55}"/>
              </a:ext>
            </a:extLst>
          </p:cNvPr>
          <p:cNvPicPr>
            <a:picLocks noChangeAspect="1"/>
          </p:cNvPicPr>
          <p:nvPr/>
        </p:nvPicPr>
        <p:blipFill>
          <a:blip r:embed="rId2"/>
          <a:stretch>
            <a:fillRect/>
          </a:stretch>
        </p:blipFill>
        <p:spPr>
          <a:xfrm>
            <a:off x="106017" y="2703443"/>
            <a:ext cx="7041252" cy="4033009"/>
          </a:xfrm>
          <a:prstGeom prst="rect">
            <a:avLst/>
          </a:prstGeom>
        </p:spPr>
      </p:pic>
      <p:pic>
        <p:nvPicPr>
          <p:cNvPr id="7" name="Picture 6">
            <a:extLst>
              <a:ext uri="{FF2B5EF4-FFF2-40B4-BE49-F238E27FC236}">
                <a16:creationId xmlns:a16="http://schemas.microsoft.com/office/drawing/2014/main" id="{B06DE95F-B6FE-BED5-79BD-43F90CA3E349}"/>
              </a:ext>
            </a:extLst>
          </p:cNvPr>
          <p:cNvPicPr>
            <a:picLocks noChangeAspect="1"/>
          </p:cNvPicPr>
          <p:nvPr/>
        </p:nvPicPr>
        <p:blipFill>
          <a:blip r:embed="rId3"/>
          <a:stretch>
            <a:fillRect/>
          </a:stretch>
        </p:blipFill>
        <p:spPr>
          <a:xfrm>
            <a:off x="7268066" y="2047461"/>
            <a:ext cx="4817916" cy="2550938"/>
          </a:xfrm>
          <a:prstGeom prst="rect">
            <a:avLst/>
          </a:prstGeom>
        </p:spPr>
      </p:pic>
      <p:pic>
        <p:nvPicPr>
          <p:cNvPr id="9" name="Picture 8">
            <a:extLst>
              <a:ext uri="{FF2B5EF4-FFF2-40B4-BE49-F238E27FC236}">
                <a16:creationId xmlns:a16="http://schemas.microsoft.com/office/drawing/2014/main" id="{5C09C109-2778-88B9-76BD-18BCB66B7E96}"/>
              </a:ext>
            </a:extLst>
          </p:cNvPr>
          <p:cNvPicPr>
            <a:picLocks noChangeAspect="1"/>
          </p:cNvPicPr>
          <p:nvPr/>
        </p:nvPicPr>
        <p:blipFill>
          <a:blip r:embed="rId4"/>
          <a:stretch>
            <a:fillRect/>
          </a:stretch>
        </p:blipFill>
        <p:spPr>
          <a:xfrm>
            <a:off x="7268067" y="4729375"/>
            <a:ext cx="4817916" cy="2007077"/>
          </a:xfrm>
          <a:prstGeom prst="rect">
            <a:avLst/>
          </a:prstGeom>
        </p:spPr>
      </p:pic>
    </p:spTree>
    <p:extLst>
      <p:ext uri="{BB962C8B-B14F-4D97-AF65-F5344CB8AC3E}">
        <p14:creationId xmlns:p14="http://schemas.microsoft.com/office/powerpoint/2010/main" val="2786387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1105-76D0-E0AA-2EF4-6935AEA62E2E}"/>
              </a:ext>
            </a:extLst>
          </p:cNvPr>
          <p:cNvSpPr>
            <a:spLocks noGrp="1"/>
          </p:cNvSpPr>
          <p:nvPr>
            <p:ph type="ctrTitle"/>
          </p:nvPr>
        </p:nvSpPr>
        <p:spPr>
          <a:xfrm>
            <a:off x="0" y="0"/>
            <a:ext cx="10668000" cy="586409"/>
          </a:xfrm>
        </p:spPr>
        <p:txBody>
          <a:bodyPr/>
          <a:lstStyle/>
          <a:p>
            <a:pPr algn="l"/>
            <a:r>
              <a:rPr lang="en-IN" sz="2800" b="1" dirty="0">
                <a:solidFill>
                  <a:schemeClr val="tx2"/>
                </a:solidFill>
              </a:rPr>
              <a:t>FULLY CONNECTED LAYER - </a:t>
            </a:r>
          </a:p>
        </p:txBody>
      </p:sp>
      <p:sp>
        <p:nvSpPr>
          <p:cNvPr id="3" name="Subtitle 2">
            <a:extLst>
              <a:ext uri="{FF2B5EF4-FFF2-40B4-BE49-F238E27FC236}">
                <a16:creationId xmlns:a16="http://schemas.microsoft.com/office/drawing/2014/main" id="{6ABB58BB-2065-48E8-5A35-818D66A7477F}"/>
              </a:ext>
            </a:extLst>
          </p:cNvPr>
          <p:cNvSpPr>
            <a:spLocks noGrp="1"/>
          </p:cNvSpPr>
          <p:nvPr>
            <p:ph type="subTitle" idx="1"/>
          </p:nvPr>
        </p:nvSpPr>
        <p:spPr>
          <a:xfrm>
            <a:off x="139147" y="496957"/>
            <a:ext cx="11897139" cy="6172200"/>
          </a:xfrm>
        </p:spPr>
        <p:txBody>
          <a:bodyPr/>
          <a:lstStyle/>
          <a:p>
            <a:pPr algn="l"/>
            <a:r>
              <a:rPr lang="en-US" sz="2000" b="1" dirty="0"/>
              <a:t>- A fully connected layer refers to a neural network in which each neuron applies a linear transformation to the input vector through a weights matrix. as a result, all possible connections layer-to-layer are present, meaning every input of the input vector influences every output of the output vector.</a:t>
            </a:r>
          </a:p>
          <a:p>
            <a:pPr algn="l"/>
            <a:r>
              <a:rPr lang="en-US" sz="2000" b="1" dirty="0"/>
              <a:t>- Fully connected layers are an essential component of Convolutional Neural Networks (CNNs), which have been proven very successful in recognizing and classifying images for computer vision.  The CNN process begins with convolution and pooling, breaking down the image into features, and analyzing them independently.</a:t>
            </a:r>
          </a:p>
          <a:p>
            <a:pPr algn="l"/>
            <a:r>
              <a:rPr lang="en-US" sz="2000" b="1" dirty="0"/>
              <a:t>- The Fully connected layer (as we have in ANN) is used for classifying the input image into a label. This layer connects the information extracted from the previous steps (</a:t>
            </a:r>
            <a:r>
              <a:rPr lang="en-US" sz="2000" b="1" dirty="0" err="1"/>
              <a:t>i.e</a:t>
            </a:r>
            <a:r>
              <a:rPr lang="en-US" sz="2000" b="1" dirty="0"/>
              <a:t> Convolution layer and Pooling layers) to the output layer and eventually classifies the input into the desired label</a:t>
            </a:r>
            <a:endParaRPr lang="en-IN" sz="2000" b="1" dirty="0"/>
          </a:p>
        </p:txBody>
      </p:sp>
      <p:pic>
        <p:nvPicPr>
          <p:cNvPr id="5" name="Picture 4">
            <a:extLst>
              <a:ext uri="{FF2B5EF4-FFF2-40B4-BE49-F238E27FC236}">
                <a16:creationId xmlns:a16="http://schemas.microsoft.com/office/drawing/2014/main" id="{F7926F9D-6A8C-EF9F-34EF-E0B94403DBB6}"/>
              </a:ext>
            </a:extLst>
          </p:cNvPr>
          <p:cNvPicPr>
            <a:picLocks noChangeAspect="1"/>
          </p:cNvPicPr>
          <p:nvPr/>
        </p:nvPicPr>
        <p:blipFill>
          <a:blip r:embed="rId2"/>
          <a:stretch>
            <a:fillRect/>
          </a:stretch>
        </p:blipFill>
        <p:spPr>
          <a:xfrm>
            <a:off x="2961861" y="3308808"/>
            <a:ext cx="5824329" cy="3509435"/>
          </a:xfrm>
          <a:prstGeom prst="rect">
            <a:avLst/>
          </a:prstGeom>
        </p:spPr>
      </p:pic>
    </p:spTree>
    <p:extLst>
      <p:ext uri="{BB962C8B-B14F-4D97-AF65-F5344CB8AC3E}">
        <p14:creationId xmlns:p14="http://schemas.microsoft.com/office/powerpoint/2010/main" val="3252197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0AFD86-54D6-2209-8EFE-4DE4C04F20D0}"/>
              </a:ext>
            </a:extLst>
          </p:cNvPr>
          <p:cNvPicPr>
            <a:picLocks noGrp="1" noChangeAspect="1"/>
          </p:cNvPicPr>
          <p:nvPr>
            <p:ph idx="1"/>
          </p:nvPr>
        </p:nvPicPr>
        <p:blipFill>
          <a:blip r:embed="rId2"/>
          <a:stretch>
            <a:fillRect/>
          </a:stretch>
        </p:blipFill>
        <p:spPr>
          <a:xfrm>
            <a:off x="34925" y="84653"/>
            <a:ext cx="12122150" cy="6664017"/>
          </a:xfrm>
        </p:spPr>
      </p:pic>
    </p:spTree>
    <p:extLst>
      <p:ext uri="{BB962C8B-B14F-4D97-AF65-F5344CB8AC3E}">
        <p14:creationId xmlns:p14="http://schemas.microsoft.com/office/powerpoint/2010/main" val="3894921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58F31-5978-AF28-33EF-28D16C343F0D}"/>
              </a:ext>
            </a:extLst>
          </p:cNvPr>
          <p:cNvSpPr>
            <a:spLocks noGrp="1"/>
          </p:cNvSpPr>
          <p:nvPr>
            <p:ph type="ctrTitle"/>
          </p:nvPr>
        </p:nvSpPr>
        <p:spPr>
          <a:xfrm>
            <a:off x="0" y="109331"/>
            <a:ext cx="12192000" cy="526773"/>
          </a:xfrm>
        </p:spPr>
        <p:txBody>
          <a:bodyPr>
            <a:normAutofit/>
          </a:bodyPr>
          <a:lstStyle/>
          <a:p>
            <a:pPr algn="l"/>
            <a:r>
              <a:rPr lang="en-IN" sz="2800" b="1" dirty="0">
                <a:solidFill>
                  <a:schemeClr val="tx2"/>
                </a:solidFill>
              </a:rPr>
              <a:t>PROJECT-2: FASHION MNIST using TensorFlow (ANN)</a:t>
            </a:r>
            <a:endParaRPr lang="en-IN" sz="2800" b="1" dirty="0"/>
          </a:p>
        </p:txBody>
      </p:sp>
      <p:sp>
        <p:nvSpPr>
          <p:cNvPr id="3" name="Subtitle 2">
            <a:extLst>
              <a:ext uri="{FF2B5EF4-FFF2-40B4-BE49-F238E27FC236}">
                <a16:creationId xmlns:a16="http://schemas.microsoft.com/office/drawing/2014/main" id="{6A03B455-C05D-374B-29C2-83DF51CFC804}"/>
              </a:ext>
            </a:extLst>
          </p:cNvPr>
          <p:cNvSpPr>
            <a:spLocks noGrp="1"/>
          </p:cNvSpPr>
          <p:nvPr>
            <p:ph type="subTitle" idx="1"/>
          </p:nvPr>
        </p:nvSpPr>
        <p:spPr>
          <a:xfrm>
            <a:off x="0" y="636104"/>
            <a:ext cx="12192000" cy="6112565"/>
          </a:xfrm>
        </p:spPr>
        <p:txBody>
          <a:bodyPr>
            <a:normAutofit/>
          </a:bodyPr>
          <a:lstStyle/>
          <a:p>
            <a:pPr marL="342900" indent="-342900" algn="l">
              <a:buFontTx/>
              <a:buChar char="-"/>
            </a:pPr>
            <a:r>
              <a:rPr lang="en-US" sz="1800" dirty="0"/>
              <a:t>The Fashion MNIST dataset is database of fashion images that is commonly used for training and testing</a:t>
            </a:r>
          </a:p>
          <a:p>
            <a:pPr marL="342900" indent="-342900" algn="l">
              <a:buFontTx/>
              <a:buChar char="-"/>
            </a:pPr>
            <a:r>
              <a:rPr lang="en-US" sz="1800" dirty="0"/>
              <a:t>MNIST Database (Modified National Institute of Standards and Technology) is a database of fashion items which commonly used for various image processing &amp; Neural network </a:t>
            </a:r>
          </a:p>
          <a:p>
            <a:pPr marL="342900" indent="-342900" algn="l">
              <a:buFontTx/>
              <a:buChar char="-"/>
            </a:pPr>
            <a:r>
              <a:rPr lang="en-US" sz="1800" b="1" u="sng" dirty="0"/>
              <a:t>OVERVIEW: </a:t>
            </a:r>
            <a:r>
              <a:rPr lang="en-US" sz="1800" dirty="0"/>
              <a:t>The Fashion-MNIST dataset contains 60,000 training images (and 10,000 test images) of fashion and clothing items, taken from 10 classes. Each image is a standardized 28x28 size in grayscale (784 total pixels).</a:t>
            </a:r>
          </a:p>
          <a:p>
            <a:pPr marL="342900" indent="-342900" algn="l">
              <a:buFontTx/>
              <a:buChar char="-"/>
            </a:pPr>
            <a:r>
              <a:rPr lang="en-US" sz="1800" dirty="0"/>
              <a:t>No need to import any dataset. If we import this dataset then it take more to extract 60000 images . so this dataset is prebuild in KERAS library &amp; we are importing direct from keras.</a:t>
            </a:r>
          </a:p>
          <a:p>
            <a:pPr marL="342900" indent="-342900" algn="l">
              <a:buFontTx/>
              <a:buChar char="-"/>
            </a:pPr>
            <a:endParaRPr lang="en-US" sz="1800" dirty="0"/>
          </a:p>
          <a:p>
            <a:pPr algn="l"/>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IN" sz="1800" dirty="0"/>
          </a:p>
        </p:txBody>
      </p:sp>
      <p:pic>
        <p:nvPicPr>
          <p:cNvPr id="8" name="Picture 7">
            <a:extLst>
              <a:ext uri="{FF2B5EF4-FFF2-40B4-BE49-F238E27FC236}">
                <a16:creationId xmlns:a16="http://schemas.microsoft.com/office/drawing/2014/main" id="{0909FBA9-03AC-57E7-384C-47BEAD82C54E}"/>
              </a:ext>
            </a:extLst>
          </p:cNvPr>
          <p:cNvPicPr>
            <a:picLocks noChangeAspect="1"/>
          </p:cNvPicPr>
          <p:nvPr/>
        </p:nvPicPr>
        <p:blipFill>
          <a:blip r:embed="rId2"/>
          <a:stretch>
            <a:fillRect/>
          </a:stretch>
        </p:blipFill>
        <p:spPr>
          <a:xfrm>
            <a:off x="7447175" y="2803870"/>
            <a:ext cx="4282371" cy="3804172"/>
          </a:xfrm>
          <a:prstGeom prst="rect">
            <a:avLst/>
          </a:prstGeom>
        </p:spPr>
      </p:pic>
      <p:pic>
        <p:nvPicPr>
          <p:cNvPr id="10" name="Picture 9">
            <a:extLst>
              <a:ext uri="{FF2B5EF4-FFF2-40B4-BE49-F238E27FC236}">
                <a16:creationId xmlns:a16="http://schemas.microsoft.com/office/drawing/2014/main" id="{08ECEFB7-99F0-6FB3-3C97-3A784A074E65}"/>
              </a:ext>
            </a:extLst>
          </p:cNvPr>
          <p:cNvPicPr>
            <a:picLocks noChangeAspect="1"/>
          </p:cNvPicPr>
          <p:nvPr/>
        </p:nvPicPr>
        <p:blipFill>
          <a:blip r:embed="rId3"/>
          <a:stretch>
            <a:fillRect/>
          </a:stretch>
        </p:blipFill>
        <p:spPr>
          <a:xfrm>
            <a:off x="289137" y="2803870"/>
            <a:ext cx="7158038" cy="3971303"/>
          </a:xfrm>
          <a:prstGeom prst="rect">
            <a:avLst/>
          </a:prstGeom>
        </p:spPr>
      </p:pic>
    </p:spTree>
    <p:extLst>
      <p:ext uri="{BB962C8B-B14F-4D97-AF65-F5344CB8AC3E}">
        <p14:creationId xmlns:p14="http://schemas.microsoft.com/office/powerpoint/2010/main" val="552960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0955AC4-1762-D7A3-1E2D-E3E197E6C99E}"/>
              </a:ext>
            </a:extLst>
          </p:cNvPr>
          <p:cNvSpPr>
            <a:spLocks noGrp="1"/>
          </p:cNvSpPr>
          <p:nvPr>
            <p:ph type="subTitle" idx="1"/>
          </p:nvPr>
        </p:nvSpPr>
        <p:spPr>
          <a:xfrm>
            <a:off x="-1" y="5377070"/>
            <a:ext cx="12066309" cy="1381948"/>
          </a:xfrm>
        </p:spPr>
        <p:txBody>
          <a:bodyPr/>
          <a:lstStyle/>
          <a:p>
            <a:pPr algn="l"/>
            <a:r>
              <a:rPr lang="en-IN" sz="2400" b="1" dirty="0">
                <a:solidFill>
                  <a:schemeClr val="tx2"/>
                </a:solidFill>
              </a:rPr>
              <a:t>PROJECT-3: MOOD CLASSIFICATION USING TENSORFLOW &amp; KERAS (CNN)</a:t>
            </a:r>
          </a:p>
          <a:p>
            <a:pPr marL="342900" indent="-342900" algn="l">
              <a:buFontTx/>
              <a:buChar char="-"/>
            </a:pPr>
            <a:r>
              <a:rPr lang="en-IN" dirty="0"/>
              <a:t>This project helps to classify the mood as per trained image</a:t>
            </a:r>
          </a:p>
          <a:p>
            <a:pPr marL="342900" indent="-342900" algn="l">
              <a:buFontTx/>
              <a:buChar char="-"/>
            </a:pPr>
            <a:r>
              <a:rPr lang="en-IN" dirty="0"/>
              <a:t>We will work using CNN model</a:t>
            </a:r>
          </a:p>
          <a:p>
            <a:pPr marL="342900" indent="-342900" algn="l">
              <a:buFontTx/>
              <a:buChar char="-"/>
            </a:pPr>
            <a:endParaRPr lang="en-IN" dirty="0"/>
          </a:p>
        </p:txBody>
      </p:sp>
      <p:pic>
        <p:nvPicPr>
          <p:cNvPr id="4" name="Picture 3">
            <a:extLst>
              <a:ext uri="{FF2B5EF4-FFF2-40B4-BE49-F238E27FC236}">
                <a16:creationId xmlns:a16="http://schemas.microsoft.com/office/drawing/2014/main" id="{A7BAB780-CE91-614B-3BA4-ABDFC06A4586}"/>
              </a:ext>
            </a:extLst>
          </p:cNvPr>
          <p:cNvPicPr>
            <a:picLocks noChangeAspect="1"/>
          </p:cNvPicPr>
          <p:nvPr/>
        </p:nvPicPr>
        <p:blipFill>
          <a:blip r:embed="rId2"/>
          <a:stretch>
            <a:fillRect/>
          </a:stretch>
        </p:blipFill>
        <p:spPr>
          <a:xfrm>
            <a:off x="75414" y="122548"/>
            <a:ext cx="11990894" cy="5085555"/>
          </a:xfrm>
          <a:prstGeom prst="rect">
            <a:avLst/>
          </a:prstGeom>
        </p:spPr>
      </p:pic>
    </p:spTree>
    <p:extLst>
      <p:ext uri="{BB962C8B-B14F-4D97-AF65-F5344CB8AC3E}">
        <p14:creationId xmlns:p14="http://schemas.microsoft.com/office/powerpoint/2010/main" val="3711391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0E0D2F-9C74-4BCF-28F5-B9B2E4A24843}"/>
              </a:ext>
            </a:extLst>
          </p:cNvPr>
          <p:cNvPicPr>
            <a:picLocks noChangeAspect="1"/>
          </p:cNvPicPr>
          <p:nvPr/>
        </p:nvPicPr>
        <p:blipFill>
          <a:blip r:embed="rId2"/>
          <a:stretch>
            <a:fillRect/>
          </a:stretch>
        </p:blipFill>
        <p:spPr>
          <a:xfrm>
            <a:off x="139149" y="198783"/>
            <a:ext cx="11926956" cy="6520069"/>
          </a:xfrm>
          <a:prstGeom prst="rect">
            <a:avLst/>
          </a:prstGeom>
        </p:spPr>
      </p:pic>
    </p:spTree>
    <p:extLst>
      <p:ext uri="{BB962C8B-B14F-4D97-AF65-F5344CB8AC3E}">
        <p14:creationId xmlns:p14="http://schemas.microsoft.com/office/powerpoint/2010/main" val="955673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33E68-826C-E0C3-E646-A393D20D6FFB}"/>
              </a:ext>
            </a:extLst>
          </p:cNvPr>
          <p:cNvSpPr>
            <a:spLocks noGrp="1"/>
          </p:cNvSpPr>
          <p:nvPr>
            <p:ph type="ctrTitle"/>
          </p:nvPr>
        </p:nvSpPr>
        <p:spPr>
          <a:xfrm>
            <a:off x="139148" y="139149"/>
            <a:ext cx="10528852" cy="616226"/>
          </a:xfrm>
        </p:spPr>
        <p:txBody>
          <a:bodyPr>
            <a:noAutofit/>
          </a:bodyPr>
          <a:lstStyle/>
          <a:p>
            <a:pPr algn="l"/>
            <a:r>
              <a:rPr lang="en-IN" sz="4000" b="1" dirty="0">
                <a:solidFill>
                  <a:schemeClr val="tx2"/>
                </a:solidFill>
              </a:rPr>
              <a:t>1- What is Deep Learning -</a:t>
            </a:r>
          </a:p>
        </p:txBody>
      </p:sp>
      <p:sp>
        <p:nvSpPr>
          <p:cNvPr id="3" name="Subtitle 2">
            <a:extLst>
              <a:ext uri="{FF2B5EF4-FFF2-40B4-BE49-F238E27FC236}">
                <a16:creationId xmlns:a16="http://schemas.microsoft.com/office/drawing/2014/main" id="{F8431888-3D9A-BE96-D04B-46771FA4518E}"/>
              </a:ext>
            </a:extLst>
          </p:cNvPr>
          <p:cNvSpPr>
            <a:spLocks noGrp="1"/>
          </p:cNvSpPr>
          <p:nvPr>
            <p:ph type="subTitle" idx="1"/>
          </p:nvPr>
        </p:nvSpPr>
        <p:spPr>
          <a:xfrm>
            <a:off x="208722" y="755375"/>
            <a:ext cx="12052852" cy="5963476"/>
          </a:xfrm>
        </p:spPr>
        <p:txBody>
          <a:bodyPr/>
          <a:lstStyle/>
          <a:p>
            <a:pPr marL="342900" indent="-342900" algn="l">
              <a:buFont typeface="Wingdings" panose="05000000000000000000" pitchFamily="2" charset="2"/>
              <a:buChar char="Ø"/>
            </a:pPr>
            <a:r>
              <a:rPr lang="en-US" sz="1800" b="1" dirty="0"/>
              <a:t>Deep learning is a method in artificial intelligence (AI) that teaches computers to process data in a way of human brain.</a:t>
            </a:r>
          </a:p>
          <a:p>
            <a:pPr marL="342900" indent="-342900" algn="l">
              <a:buFont typeface="Wingdings" panose="05000000000000000000" pitchFamily="2" charset="2"/>
              <a:buChar char="Ø"/>
            </a:pPr>
            <a:r>
              <a:rPr lang="en-US" sz="1800" b="1" dirty="0"/>
              <a:t>Deep learning models can recognize complex patterns in pictures, text, sounds, and other data to produce accurate insights and predictions.</a:t>
            </a:r>
          </a:p>
          <a:p>
            <a:pPr marL="342900" indent="-342900" algn="l">
              <a:buFont typeface="Wingdings" panose="05000000000000000000" pitchFamily="2" charset="2"/>
              <a:buChar char="Ø"/>
            </a:pPr>
            <a:r>
              <a:rPr lang="en-US" sz="1800" b="1" dirty="0"/>
              <a:t>Deep Learning is collection of neural network &amp; These neural networks helps to simulate the behavior of the human brain.</a:t>
            </a:r>
            <a:endParaRPr lang="en-US" sz="1800" b="1" dirty="0">
              <a:sym typeface="Wingdings" panose="05000000000000000000" pitchFamily="2" charset="2"/>
            </a:endParaRPr>
          </a:p>
          <a:p>
            <a:pPr marL="800100" lvl="1" indent="-342900" algn="l">
              <a:buFont typeface="Wingdings" panose="05000000000000000000" pitchFamily="2" charset="2"/>
              <a:buChar char="§"/>
            </a:pPr>
            <a:r>
              <a:rPr lang="en-US" sz="1800" b="1" dirty="0">
                <a:sym typeface="Wingdings" panose="05000000000000000000" pitchFamily="2" charset="2"/>
              </a:rPr>
              <a:t>ANN ( Artificial Neural Network)</a:t>
            </a:r>
          </a:p>
          <a:p>
            <a:pPr marL="800100" lvl="1" indent="-342900" algn="l">
              <a:buFont typeface="Wingdings" panose="05000000000000000000" pitchFamily="2" charset="2"/>
              <a:buChar char="§"/>
            </a:pPr>
            <a:r>
              <a:rPr lang="en-US" sz="1800" b="1" dirty="0">
                <a:sym typeface="Wingdings" panose="05000000000000000000" pitchFamily="2" charset="2"/>
              </a:rPr>
              <a:t>CNN ( Convolution Neural Network)</a:t>
            </a:r>
          </a:p>
          <a:p>
            <a:pPr marL="800100" lvl="1" indent="-342900" algn="l">
              <a:buFont typeface="Wingdings" panose="05000000000000000000" pitchFamily="2" charset="2"/>
              <a:buChar char="§"/>
            </a:pPr>
            <a:r>
              <a:rPr lang="en-US" sz="1800" b="1" dirty="0">
                <a:sym typeface="Wingdings" panose="05000000000000000000" pitchFamily="2" charset="2"/>
              </a:rPr>
              <a:t>RNN ( Recurrent Neural Network)</a:t>
            </a:r>
          </a:p>
          <a:p>
            <a:pPr marL="800100" lvl="1" indent="-342900" algn="l">
              <a:buFont typeface="Wingdings" panose="05000000000000000000" pitchFamily="2" charset="2"/>
              <a:buChar char="§"/>
            </a:pPr>
            <a:endParaRPr lang="en-US" dirty="0">
              <a:sym typeface="Wingdings" panose="05000000000000000000" pitchFamily="2" charset="2"/>
            </a:endParaRPr>
          </a:p>
        </p:txBody>
      </p:sp>
      <p:pic>
        <p:nvPicPr>
          <p:cNvPr id="7" name="Picture 6">
            <a:extLst>
              <a:ext uri="{FF2B5EF4-FFF2-40B4-BE49-F238E27FC236}">
                <a16:creationId xmlns:a16="http://schemas.microsoft.com/office/drawing/2014/main" id="{22DAE7E5-BCE1-E388-BBFA-21EEF542E1B5}"/>
              </a:ext>
            </a:extLst>
          </p:cNvPr>
          <p:cNvPicPr>
            <a:picLocks noChangeAspect="1"/>
          </p:cNvPicPr>
          <p:nvPr/>
        </p:nvPicPr>
        <p:blipFill>
          <a:blip r:embed="rId2"/>
          <a:stretch>
            <a:fillRect/>
          </a:stretch>
        </p:blipFill>
        <p:spPr>
          <a:xfrm>
            <a:off x="0" y="3269974"/>
            <a:ext cx="12052852" cy="3588026"/>
          </a:xfrm>
          <a:prstGeom prst="rect">
            <a:avLst/>
          </a:prstGeom>
        </p:spPr>
      </p:pic>
    </p:spTree>
    <p:extLst>
      <p:ext uri="{BB962C8B-B14F-4D97-AF65-F5344CB8AC3E}">
        <p14:creationId xmlns:p14="http://schemas.microsoft.com/office/powerpoint/2010/main" val="511818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21CE-C2E2-4385-7321-4B0D2B201484}"/>
              </a:ext>
            </a:extLst>
          </p:cNvPr>
          <p:cNvSpPr>
            <a:spLocks noGrp="1"/>
          </p:cNvSpPr>
          <p:nvPr>
            <p:ph type="ctrTitle"/>
          </p:nvPr>
        </p:nvSpPr>
        <p:spPr>
          <a:xfrm>
            <a:off x="-1" y="1"/>
            <a:ext cx="11757991" cy="596347"/>
          </a:xfrm>
        </p:spPr>
        <p:txBody>
          <a:bodyPr>
            <a:noAutofit/>
          </a:bodyPr>
          <a:lstStyle/>
          <a:p>
            <a:pPr algn="l"/>
            <a:r>
              <a:rPr lang="en-IN" sz="4000" b="1" dirty="0">
                <a:solidFill>
                  <a:schemeClr val="tx2"/>
                </a:solidFill>
              </a:rPr>
              <a:t>2- Deep Learning Framework -</a:t>
            </a:r>
          </a:p>
        </p:txBody>
      </p:sp>
      <p:sp>
        <p:nvSpPr>
          <p:cNvPr id="3" name="Subtitle 2">
            <a:extLst>
              <a:ext uri="{FF2B5EF4-FFF2-40B4-BE49-F238E27FC236}">
                <a16:creationId xmlns:a16="http://schemas.microsoft.com/office/drawing/2014/main" id="{59FD8F27-743D-20EA-88D1-BFEE1B9D2D0D}"/>
              </a:ext>
            </a:extLst>
          </p:cNvPr>
          <p:cNvSpPr>
            <a:spLocks noGrp="1"/>
          </p:cNvSpPr>
          <p:nvPr>
            <p:ph type="subTitle" idx="1"/>
          </p:nvPr>
        </p:nvSpPr>
        <p:spPr>
          <a:xfrm>
            <a:off x="129209" y="596348"/>
            <a:ext cx="11946834" cy="6152322"/>
          </a:xfrm>
        </p:spPr>
        <p:txBody>
          <a:bodyPr>
            <a:normAutofit/>
          </a:bodyPr>
          <a:lstStyle/>
          <a:p>
            <a:pPr marL="342900" indent="-342900" algn="l">
              <a:buFont typeface="Wingdings" panose="05000000000000000000" pitchFamily="2" charset="2"/>
              <a:buChar char="§"/>
            </a:pPr>
            <a:r>
              <a:rPr lang="en-IN" sz="1800" b="1" dirty="0"/>
              <a:t>What is mean by Framework –</a:t>
            </a:r>
          </a:p>
          <a:p>
            <a:pPr marL="342900" indent="-342900" algn="l">
              <a:buFont typeface="Wingdings" panose="05000000000000000000" pitchFamily="2" charset="2"/>
              <a:buChar char="§"/>
            </a:pPr>
            <a:r>
              <a:rPr lang="en-US" sz="1800" b="1" dirty="0"/>
              <a:t> Framework can refer to a structure. It could be the structure of a system, a building, a project. </a:t>
            </a:r>
          </a:p>
          <a:p>
            <a:pPr marL="342900" indent="-342900" algn="l">
              <a:buFont typeface="Wingdings" panose="05000000000000000000" pitchFamily="2" charset="2"/>
              <a:buChar char="§"/>
            </a:pPr>
            <a:r>
              <a:rPr lang="en-US" sz="1800" b="1" dirty="0"/>
              <a:t>Frameworks are a huge help to developers in designing products. </a:t>
            </a:r>
          </a:p>
          <a:p>
            <a:pPr marL="342900" indent="-342900" algn="l">
              <a:buFont typeface="Wingdings" panose="05000000000000000000" pitchFamily="2" charset="2"/>
              <a:buChar char="§"/>
            </a:pPr>
            <a:r>
              <a:rPr lang="en-US" sz="1800" b="1" dirty="0"/>
              <a:t>They provide an infrastructure that has already figured out the low-level details, allowing the developer to focus on the unique details of the specific project. </a:t>
            </a:r>
          </a:p>
          <a:p>
            <a:pPr marL="342900" indent="-342900" algn="l">
              <a:buFont typeface="Wingdings" panose="05000000000000000000" pitchFamily="2" charset="2"/>
              <a:buChar char="§"/>
            </a:pPr>
            <a:r>
              <a:rPr lang="en-US" sz="1800" b="1" dirty="0"/>
              <a:t>The developer also has to write less code.</a:t>
            </a:r>
            <a:endParaRPr lang="en-IN" sz="1800" b="1" dirty="0"/>
          </a:p>
          <a:p>
            <a:pPr algn="l"/>
            <a:endParaRPr lang="en-IN" sz="1800" dirty="0"/>
          </a:p>
        </p:txBody>
      </p:sp>
      <p:pic>
        <p:nvPicPr>
          <p:cNvPr id="5" name="Picture 4">
            <a:extLst>
              <a:ext uri="{FF2B5EF4-FFF2-40B4-BE49-F238E27FC236}">
                <a16:creationId xmlns:a16="http://schemas.microsoft.com/office/drawing/2014/main" id="{F64CBCDD-C3A7-962E-5EFF-275CC091FED1}"/>
              </a:ext>
            </a:extLst>
          </p:cNvPr>
          <p:cNvPicPr>
            <a:picLocks noChangeAspect="1"/>
          </p:cNvPicPr>
          <p:nvPr/>
        </p:nvPicPr>
        <p:blipFill>
          <a:blip r:embed="rId2"/>
          <a:stretch>
            <a:fillRect/>
          </a:stretch>
        </p:blipFill>
        <p:spPr>
          <a:xfrm>
            <a:off x="0" y="2683564"/>
            <a:ext cx="12076043" cy="4065105"/>
          </a:xfrm>
          <a:prstGeom prst="rect">
            <a:avLst/>
          </a:prstGeom>
        </p:spPr>
      </p:pic>
    </p:spTree>
    <p:extLst>
      <p:ext uri="{BB962C8B-B14F-4D97-AF65-F5344CB8AC3E}">
        <p14:creationId xmlns:p14="http://schemas.microsoft.com/office/powerpoint/2010/main" val="3393022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0EA08-0206-26A2-DE50-D0619E7DF2A1}"/>
              </a:ext>
            </a:extLst>
          </p:cNvPr>
          <p:cNvSpPr>
            <a:spLocks noGrp="1"/>
          </p:cNvSpPr>
          <p:nvPr>
            <p:ph type="ctrTitle"/>
          </p:nvPr>
        </p:nvSpPr>
        <p:spPr>
          <a:xfrm>
            <a:off x="0" y="65988"/>
            <a:ext cx="12192000" cy="1176403"/>
          </a:xfrm>
        </p:spPr>
        <p:txBody>
          <a:bodyPr>
            <a:noAutofit/>
          </a:bodyPr>
          <a:lstStyle/>
          <a:p>
            <a:pPr algn="l"/>
            <a:r>
              <a:rPr lang="en-IN" sz="4000" b="1" dirty="0">
                <a:solidFill>
                  <a:schemeClr val="tx2"/>
                </a:solidFill>
              </a:rPr>
              <a:t>3- Installation of TensorFlow | Keras | Pytorch | OpenCV : </a:t>
            </a:r>
            <a:br>
              <a:rPr lang="en-IN" sz="4000" b="1" dirty="0"/>
            </a:br>
            <a:endParaRPr lang="en-IN" sz="4000" b="1" dirty="0"/>
          </a:p>
        </p:txBody>
      </p:sp>
      <p:sp>
        <p:nvSpPr>
          <p:cNvPr id="3" name="Subtitle 2">
            <a:extLst>
              <a:ext uri="{FF2B5EF4-FFF2-40B4-BE49-F238E27FC236}">
                <a16:creationId xmlns:a16="http://schemas.microsoft.com/office/drawing/2014/main" id="{F41A9789-E033-35D8-8BF8-B4875C50B087}"/>
              </a:ext>
            </a:extLst>
          </p:cNvPr>
          <p:cNvSpPr>
            <a:spLocks noGrp="1"/>
          </p:cNvSpPr>
          <p:nvPr>
            <p:ph type="subTitle" idx="1"/>
          </p:nvPr>
        </p:nvSpPr>
        <p:spPr>
          <a:xfrm>
            <a:off x="0" y="655983"/>
            <a:ext cx="12283125" cy="5943600"/>
          </a:xfrm>
        </p:spPr>
        <p:txBody>
          <a:bodyPr>
            <a:normAutofit fontScale="85000" lnSpcReduction="20000"/>
          </a:bodyPr>
          <a:lstStyle/>
          <a:p>
            <a:pPr algn="l"/>
            <a:endParaRPr lang="en-IN" dirty="0"/>
          </a:p>
          <a:p>
            <a:pPr algn="l"/>
            <a:r>
              <a:rPr lang="en-IN" b="1" dirty="0"/>
              <a:t>1- Anaconda command prompt </a:t>
            </a:r>
          </a:p>
          <a:p>
            <a:pPr algn="l"/>
            <a:r>
              <a:rPr lang="en-IN" b="1" dirty="0"/>
              <a:t>2- conda create -n tensorflow_env </a:t>
            </a:r>
            <a:r>
              <a:rPr lang="en-IN" b="1" dirty="0" err="1"/>
              <a:t>tensorflow</a:t>
            </a:r>
            <a:endParaRPr lang="en-IN" b="1" dirty="0"/>
          </a:p>
          <a:p>
            <a:pPr algn="l"/>
            <a:r>
              <a:rPr lang="en-IN" b="1" dirty="0"/>
              <a:t>3- activate tensorflow_env</a:t>
            </a:r>
          </a:p>
          <a:p>
            <a:pPr algn="l"/>
            <a:r>
              <a:rPr lang="en-IN" b="1" dirty="0"/>
              <a:t>4- pip install </a:t>
            </a:r>
            <a:r>
              <a:rPr lang="en-IN" b="1" dirty="0" err="1"/>
              <a:t>keras</a:t>
            </a:r>
            <a:r>
              <a:rPr lang="en-IN" b="1" dirty="0"/>
              <a:t>==2.3.1 ((( TENSORFLOW - BACKEND || KERAS - FRONTEND)))</a:t>
            </a:r>
          </a:p>
          <a:p>
            <a:pPr algn="l"/>
            <a:r>
              <a:rPr lang="en-IN" b="1" dirty="0"/>
              <a:t>5- pip install </a:t>
            </a:r>
            <a:r>
              <a:rPr lang="en-IN" b="1" dirty="0" err="1"/>
              <a:t>opencv</a:t>
            </a:r>
            <a:r>
              <a:rPr lang="en-IN" b="1" dirty="0"/>
              <a:t>-python ( you can install under base &amp; tensorflow_env)</a:t>
            </a:r>
          </a:p>
          <a:p>
            <a:pPr algn="l"/>
            <a:r>
              <a:rPr lang="en-IN" b="1" dirty="0"/>
              <a:t>6- pip install torch==1.5.1+cpu </a:t>
            </a:r>
            <a:r>
              <a:rPr lang="en-IN" b="1" dirty="0" err="1"/>
              <a:t>torchvision</a:t>
            </a:r>
            <a:r>
              <a:rPr lang="en-IN" b="1" dirty="0"/>
              <a:t>==0.6.1+cpu -f https://download.pytorch.org/whl/torch_stable.html                ( INSTLL PYTORCH)</a:t>
            </a:r>
          </a:p>
          <a:p>
            <a:pPr algn="l"/>
            <a:r>
              <a:rPr lang="en-IN" b="1" dirty="0"/>
              <a:t>7- Install basic library or package  (</a:t>
            </a:r>
            <a:r>
              <a:rPr lang="en-IN" b="1" dirty="0" err="1"/>
              <a:t>eg</a:t>
            </a:r>
            <a:r>
              <a:rPr lang="en-IN" b="1" dirty="0"/>
              <a:t> – </a:t>
            </a:r>
            <a:r>
              <a:rPr lang="en-IN" b="1" dirty="0" err="1"/>
              <a:t>sklearn</a:t>
            </a:r>
            <a:r>
              <a:rPr lang="en-IN" b="1" dirty="0"/>
              <a:t>, </a:t>
            </a:r>
            <a:r>
              <a:rPr lang="en-IN" b="1" dirty="0" err="1"/>
              <a:t>numpy</a:t>
            </a:r>
            <a:r>
              <a:rPr lang="en-IN" b="1" dirty="0"/>
              <a:t>, pandas, </a:t>
            </a:r>
            <a:r>
              <a:rPr lang="en-IN" b="1" dirty="0" err="1"/>
              <a:t>matplot</a:t>
            </a:r>
            <a:r>
              <a:rPr lang="en-IN" b="1" dirty="0"/>
              <a:t>, </a:t>
            </a:r>
            <a:r>
              <a:rPr lang="en-IN" b="1" dirty="0" err="1"/>
              <a:t>nltk</a:t>
            </a:r>
            <a:r>
              <a:rPr lang="en-IN" b="1" dirty="0"/>
              <a:t>, spacy, </a:t>
            </a:r>
            <a:r>
              <a:rPr lang="en-IN" b="1" dirty="0" err="1"/>
              <a:t>gensim</a:t>
            </a:r>
            <a:r>
              <a:rPr lang="en-IN" b="1" dirty="0"/>
              <a:t> etc.)</a:t>
            </a:r>
          </a:p>
          <a:p>
            <a:pPr algn="l"/>
            <a:r>
              <a:rPr lang="en-IN" b="1" dirty="0"/>
              <a:t>8- Open Anaconda Navigator -- change base to tensorflow_env</a:t>
            </a:r>
          </a:p>
          <a:p>
            <a:pPr algn="l"/>
            <a:r>
              <a:rPr lang="en-IN" b="1" dirty="0"/>
              <a:t>9- Check in Notebook -- Setting -- install specific version of (Spyder &amp; Jupiter)</a:t>
            </a:r>
          </a:p>
          <a:p>
            <a:pPr algn="l"/>
            <a:r>
              <a:rPr lang="en-IN" b="1" dirty="0"/>
              <a:t>10- click on anaconda -- check - 2 files are created under </a:t>
            </a:r>
            <a:r>
              <a:rPr lang="en-IN" b="1" dirty="0" err="1"/>
              <a:t>anconda</a:t>
            </a:r>
            <a:r>
              <a:rPr lang="en-IN" b="1" dirty="0"/>
              <a:t> folder </a:t>
            </a:r>
          </a:p>
          <a:p>
            <a:pPr algn="l"/>
            <a:r>
              <a:rPr lang="en-IN" b="1" dirty="0"/>
              <a:t>11- click on </a:t>
            </a:r>
            <a:r>
              <a:rPr lang="en-IN" b="1" dirty="0" err="1"/>
              <a:t>jupyter</a:t>
            </a:r>
            <a:r>
              <a:rPr lang="en-IN" b="1" dirty="0"/>
              <a:t> tensorflow_env </a:t>
            </a:r>
          </a:p>
          <a:p>
            <a:pPr algn="l"/>
            <a:r>
              <a:rPr lang="en-IN" b="1" dirty="0"/>
              <a:t>12- test </a:t>
            </a:r>
            <a:r>
              <a:rPr lang="en-IN" b="1" dirty="0" err="1"/>
              <a:t>wheather</a:t>
            </a:r>
            <a:r>
              <a:rPr lang="en-IN" b="1" dirty="0"/>
              <a:t> the framework installed on your machine or not . </a:t>
            </a:r>
          </a:p>
          <a:p>
            <a:pPr algn="l"/>
            <a:r>
              <a:rPr lang="en-IN" b="1" dirty="0"/>
              <a:t>	import </a:t>
            </a:r>
            <a:r>
              <a:rPr lang="en-IN" b="1" dirty="0" err="1"/>
              <a:t>tensforflow</a:t>
            </a:r>
            <a:r>
              <a:rPr lang="en-IN" b="1" dirty="0"/>
              <a:t> as </a:t>
            </a:r>
            <a:r>
              <a:rPr lang="en-IN" b="1" dirty="0" err="1"/>
              <a:t>tf</a:t>
            </a:r>
            <a:r>
              <a:rPr lang="en-IN" b="1" dirty="0"/>
              <a:t> (</a:t>
            </a:r>
            <a:r>
              <a:rPr lang="en-IN" b="1" dirty="0" err="1"/>
              <a:t>tensorflow</a:t>
            </a:r>
            <a:r>
              <a:rPr lang="en-IN" b="1" dirty="0"/>
              <a:t>)</a:t>
            </a:r>
          </a:p>
          <a:p>
            <a:pPr algn="l"/>
            <a:r>
              <a:rPr lang="en-IN" b="1" dirty="0"/>
              <a:t>	from </a:t>
            </a:r>
            <a:r>
              <a:rPr lang="en-IN" b="1" dirty="0" err="1"/>
              <a:t>keras.preprocessing.image</a:t>
            </a:r>
            <a:r>
              <a:rPr lang="en-IN" b="1" dirty="0"/>
              <a:t> import </a:t>
            </a:r>
            <a:r>
              <a:rPr lang="en-IN" b="1" dirty="0" err="1"/>
              <a:t>ImageDataGenerator</a:t>
            </a:r>
            <a:r>
              <a:rPr lang="en-IN" b="1" dirty="0"/>
              <a:t>(</a:t>
            </a:r>
            <a:r>
              <a:rPr lang="en-IN" b="1" dirty="0" err="1"/>
              <a:t>keras</a:t>
            </a:r>
            <a:r>
              <a:rPr lang="en-IN" b="1" dirty="0"/>
              <a:t>)</a:t>
            </a:r>
          </a:p>
          <a:p>
            <a:pPr algn="l"/>
            <a:r>
              <a:rPr lang="en-IN" b="1" dirty="0"/>
              <a:t>	import cv2 (</a:t>
            </a:r>
            <a:r>
              <a:rPr lang="en-IN" b="1" dirty="0" err="1"/>
              <a:t>opencv</a:t>
            </a:r>
            <a:r>
              <a:rPr lang="en-IN" b="1" dirty="0"/>
              <a:t>)</a:t>
            </a:r>
          </a:p>
        </p:txBody>
      </p:sp>
    </p:spTree>
    <p:extLst>
      <p:ext uri="{BB962C8B-B14F-4D97-AF65-F5344CB8AC3E}">
        <p14:creationId xmlns:p14="http://schemas.microsoft.com/office/powerpoint/2010/main" val="3171010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AA52E-D5F0-E0A6-C11E-CF9F08F0E96F}"/>
              </a:ext>
            </a:extLst>
          </p:cNvPr>
          <p:cNvSpPr>
            <a:spLocks noGrp="1"/>
          </p:cNvSpPr>
          <p:nvPr>
            <p:ph type="ctrTitle"/>
          </p:nvPr>
        </p:nvSpPr>
        <p:spPr>
          <a:xfrm>
            <a:off x="79513" y="79514"/>
            <a:ext cx="12036287" cy="1070556"/>
          </a:xfrm>
        </p:spPr>
        <p:txBody>
          <a:bodyPr>
            <a:noAutofit/>
          </a:bodyPr>
          <a:lstStyle/>
          <a:p>
            <a:pPr algn="l"/>
            <a:r>
              <a:rPr lang="en-IN" sz="4000" b="1" dirty="0">
                <a:solidFill>
                  <a:schemeClr val="tx2"/>
                </a:solidFill>
              </a:rPr>
              <a:t>4- What is Neural Network Architecture - </a:t>
            </a:r>
            <a:br>
              <a:rPr lang="en-IN" sz="4000" b="1" dirty="0">
                <a:solidFill>
                  <a:schemeClr val="tx2"/>
                </a:solidFill>
              </a:rPr>
            </a:br>
            <a:endParaRPr lang="en-IN" sz="4000" b="1" dirty="0">
              <a:solidFill>
                <a:schemeClr val="tx2"/>
              </a:solidFill>
            </a:endParaRPr>
          </a:p>
        </p:txBody>
      </p:sp>
      <p:sp>
        <p:nvSpPr>
          <p:cNvPr id="3" name="Subtitle 2">
            <a:extLst>
              <a:ext uri="{FF2B5EF4-FFF2-40B4-BE49-F238E27FC236}">
                <a16:creationId xmlns:a16="http://schemas.microsoft.com/office/drawing/2014/main" id="{48E74AD4-EE21-5908-8FCD-44E649F052E2}"/>
              </a:ext>
            </a:extLst>
          </p:cNvPr>
          <p:cNvSpPr>
            <a:spLocks noGrp="1"/>
          </p:cNvSpPr>
          <p:nvPr>
            <p:ph type="subTitle" idx="1"/>
          </p:nvPr>
        </p:nvSpPr>
        <p:spPr>
          <a:xfrm>
            <a:off x="76199" y="636105"/>
            <a:ext cx="12036287" cy="6142382"/>
          </a:xfrm>
        </p:spPr>
        <p:txBody>
          <a:bodyPr/>
          <a:lstStyle/>
          <a:p>
            <a:pPr marL="342900" indent="-342900" algn="l">
              <a:buFontTx/>
              <a:buChar char="-"/>
            </a:pPr>
            <a:r>
              <a:rPr lang="en-US" sz="2000" b="1" dirty="0"/>
              <a:t>The architecture of neural networks is made up of an input, output, and hidden layer. </a:t>
            </a:r>
          </a:p>
          <a:p>
            <a:pPr marL="342900" indent="-342900" algn="l">
              <a:buFontTx/>
              <a:buChar char="-"/>
            </a:pPr>
            <a:r>
              <a:rPr lang="en-US" sz="2000" b="1" dirty="0"/>
              <a:t>Neural networks themselves, or artificial neural networks (ANNs), are a subset of machine learning designed to mimic the processing power of a human brain.</a:t>
            </a:r>
          </a:p>
          <a:p>
            <a:pPr marL="342900" indent="-342900" algn="l">
              <a:buFontTx/>
              <a:buChar char="-"/>
            </a:pPr>
            <a:endParaRPr lang="en-IN" b="1" dirty="0"/>
          </a:p>
        </p:txBody>
      </p:sp>
      <p:pic>
        <p:nvPicPr>
          <p:cNvPr id="7" name="Picture 6">
            <a:extLst>
              <a:ext uri="{FF2B5EF4-FFF2-40B4-BE49-F238E27FC236}">
                <a16:creationId xmlns:a16="http://schemas.microsoft.com/office/drawing/2014/main" id="{85D45096-1374-3604-FDE2-4EDD14575938}"/>
              </a:ext>
            </a:extLst>
          </p:cNvPr>
          <p:cNvPicPr>
            <a:picLocks noChangeAspect="1"/>
          </p:cNvPicPr>
          <p:nvPr/>
        </p:nvPicPr>
        <p:blipFill>
          <a:blip r:embed="rId2"/>
          <a:stretch>
            <a:fillRect/>
          </a:stretch>
        </p:blipFill>
        <p:spPr>
          <a:xfrm>
            <a:off x="509047" y="1706661"/>
            <a:ext cx="11603439" cy="5151339"/>
          </a:xfrm>
          <a:prstGeom prst="rect">
            <a:avLst/>
          </a:prstGeom>
        </p:spPr>
      </p:pic>
    </p:spTree>
    <p:extLst>
      <p:ext uri="{BB962C8B-B14F-4D97-AF65-F5344CB8AC3E}">
        <p14:creationId xmlns:p14="http://schemas.microsoft.com/office/powerpoint/2010/main" val="687874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370AD-E7ED-D5CB-A872-F7BC03D22974}"/>
              </a:ext>
            </a:extLst>
          </p:cNvPr>
          <p:cNvSpPr>
            <a:spLocks noGrp="1"/>
          </p:cNvSpPr>
          <p:nvPr>
            <p:ph type="ctrTitle"/>
          </p:nvPr>
        </p:nvSpPr>
        <p:spPr>
          <a:xfrm>
            <a:off x="0" y="0"/>
            <a:ext cx="12192000" cy="626165"/>
          </a:xfrm>
        </p:spPr>
        <p:txBody>
          <a:bodyPr>
            <a:normAutofit fontScale="90000"/>
          </a:bodyPr>
          <a:lstStyle/>
          <a:p>
            <a:pPr algn="l"/>
            <a:r>
              <a:rPr lang="en-IN" sz="4000" b="1" dirty="0">
                <a:solidFill>
                  <a:schemeClr val="tx2"/>
                </a:solidFill>
              </a:rPr>
              <a:t>5- ANN (Artificial Neural Network):-</a:t>
            </a:r>
          </a:p>
        </p:txBody>
      </p:sp>
      <p:sp>
        <p:nvSpPr>
          <p:cNvPr id="3" name="Subtitle 2">
            <a:extLst>
              <a:ext uri="{FF2B5EF4-FFF2-40B4-BE49-F238E27FC236}">
                <a16:creationId xmlns:a16="http://schemas.microsoft.com/office/drawing/2014/main" id="{C5AF1C67-F5BC-A3FE-36A5-FB1421D73FB6}"/>
              </a:ext>
            </a:extLst>
          </p:cNvPr>
          <p:cNvSpPr>
            <a:spLocks noGrp="1"/>
          </p:cNvSpPr>
          <p:nvPr>
            <p:ph type="subTitle" idx="1"/>
          </p:nvPr>
        </p:nvSpPr>
        <p:spPr>
          <a:xfrm>
            <a:off x="0" y="626165"/>
            <a:ext cx="12192000" cy="6162261"/>
          </a:xfrm>
        </p:spPr>
        <p:txBody>
          <a:bodyPr>
            <a:normAutofit/>
          </a:bodyPr>
          <a:lstStyle/>
          <a:p>
            <a:pPr marL="342900" indent="-342900" algn="l">
              <a:buFontTx/>
              <a:buChar char="-"/>
            </a:pPr>
            <a:r>
              <a:rPr lang="en-IN" sz="1800" b="1" dirty="0"/>
              <a:t>Lets understand what is Human Neural Network</a:t>
            </a:r>
          </a:p>
          <a:p>
            <a:pPr marL="342900" indent="-342900" algn="l">
              <a:buFontTx/>
              <a:buChar char="-"/>
            </a:pPr>
            <a:r>
              <a:rPr lang="en-IN" sz="1800" b="1" dirty="0"/>
              <a:t>Human Neural Network vs Artificial Neural Network</a:t>
            </a:r>
          </a:p>
          <a:p>
            <a:pPr marL="342900" indent="-342900" algn="l">
              <a:buFontTx/>
              <a:buChar char="-"/>
            </a:pPr>
            <a:r>
              <a:rPr lang="en-US" sz="1800" b="1" dirty="0"/>
              <a:t>Artificial neural networks, usually simply called neural networks or neural nets</a:t>
            </a:r>
          </a:p>
          <a:p>
            <a:pPr marL="342900" indent="-342900" algn="l">
              <a:buFontTx/>
              <a:buChar char="-"/>
            </a:pPr>
            <a:r>
              <a:rPr lang="en-US" sz="1800" b="1" dirty="0"/>
              <a:t>ANN is based on a collection of connected units or nodes called artificial neurons,</a:t>
            </a:r>
            <a:endParaRPr lang="en-IN" sz="1800" b="1" dirty="0"/>
          </a:p>
          <a:p>
            <a:pPr marL="342900" indent="-342900" algn="l">
              <a:buFontTx/>
              <a:buChar char="-"/>
            </a:pPr>
            <a:r>
              <a:rPr lang="en-US" sz="1800" b="1" dirty="0"/>
              <a:t>Each node, or artificial neuron, connects to another and has an associated weight and threshold.</a:t>
            </a:r>
          </a:p>
          <a:p>
            <a:pPr marL="342900" indent="-342900" algn="l">
              <a:buFontTx/>
              <a:buChar char="-"/>
            </a:pPr>
            <a:r>
              <a:rPr lang="en-US" sz="1800" b="1" dirty="0"/>
              <a:t>Signal process from ( I/P layer </a:t>
            </a:r>
            <a:r>
              <a:rPr lang="en-US" sz="1800" b="1" dirty="0">
                <a:sym typeface="Wingdings" panose="05000000000000000000" pitchFamily="2" charset="2"/>
              </a:rPr>
              <a:t> </a:t>
            </a:r>
            <a:r>
              <a:rPr lang="en-US" sz="1800" b="1" dirty="0"/>
              <a:t> Hidden Layer </a:t>
            </a:r>
            <a:r>
              <a:rPr lang="en-US" sz="1800" b="1" dirty="0">
                <a:sym typeface="Wingdings" panose="05000000000000000000" pitchFamily="2" charset="2"/>
              </a:rPr>
              <a:t> </a:t>
            </a:r>
            <a:r>
              <a:rPr lang="en-US" sz="1800" b="1" dirty="0"/>
              <a:t> O/P layer ) </a:t>
            </a:r>
          </a:p>
          <a:p>
            <a:pPr algn="l"/>
            <a:endParaRPr lang="en-IN" sz="1800" b="1" dirty="0"/>
          </a:p>
        </p:txBody>
      </p:sp>
      <p:pic>
        <p:nvPicPr>
          <p:cNvPr id="5" name="Picture 4">
            <a:extLst>
              <a:ext uri="{FF2B5EF4-FFF2-40B4-BE49-F238E27FC236}">
                <a16:creationId xmlns:a16="http://schemas.microsoft.com/office/drawing/2014/main" id="{AED35D7D-C2BE-30B8-BA47-F6D6666A7A76}"/>
              </a:ext>
            </a:extLst>
          </p:cNvPr>
          <p:cNvPicPr>
            <a:picLocks noChangeAspect="1"/>
          </p:cNvPicPr>
          <p:nvPr/>
        </p:nvPicPr>
        <p:blipFill>
          <a:blip r:embed="rId2"/>
          <a:stretch>
            <a:fillRect/>
          </a:stretch>
        </p:blipFill>
        <p:spPr>
          <a:xfrm>
            <a:off x="1073426" y="2842591"/>
            <a:ext cx="10247244" cy="3776870"/>
          </a:xfrm>
          <a:prstGeom prst="rect">
            <a:avLst/>
          </a:prstGeom>
        </p:spPr>
      </p:pic>
    </p:spTree>
    <p:extLst>
      <p:ext uri="{BB962C8B-B14F-4D97-AF65-F5344CB8AC3E}">
        <p14:creationId xmlns:p14="http://schemas.microsoft.com/office/powerpoint/2010/main" val="2121158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1FB093F-6FD5-6EC0-284F-41CC649D30A0}"/>
              </a:ext>
            </a:extLst>
          </p:cNvPr>
          <p:cNvSpPr>
            <a:spLocks noGrp="1"/>
          </p:cNvSpPr>
          <p:nvPr>
            <p:ph type="subTitle" idx="1"/>
          </p:nvPr>
        </p:nvSpPr>
        <p:spPr>
          <a:xfrm>
            <a:off x="0" y="131974"/>
            <a:ext cx="12192000" cy="5967167"/>
          </a:xfrm>
        </p:spPr>
        <p:txBody>
          <a:bodyPr>
            <a:normAutofit/>
          </a:bodyPr>
          <a:lstStyle/>
          <a:p>
            <a:pPr algn="l"/>
            <a:r>
              <a:rPr lang="en-US" b="1" u="sng" dirty="0">
                <a:solidFill>
                  <a:schemeClr val="tx2"/>
                </a:solidFill>
              </a:rPr>
              <a:t>FORWARD PROPAGATION </a:t>
            </a:r>
            <a:r>
              <a:rPr lang="en-US" b="1" dirty="0">
                <a:solidFill>
                  <a:schemeClr val="tx2"/>
                </a:solidFill>
              </a:rPr>
              <a:t>-&gt;</a:t>
            </a:r>
          </a:p>
          <a:p>
            <a:pPr algn="l"/>
            <a:r>
              <a:rPr lang="en-US" sz="2000" b="1" dirty="0"/>
              <a:t>Forward propagation is the way data moves from left (input layer) to right (output layer) in the neural network. A neural network can be understood by a collection of connected input/output nodes.</a:t>
            </a:r>
          </a:p>
          <a:p>
            <a:pPr algn="l"/>
            <a:r>
              <a:rPr lang="en-US" b="1" u="sng" dirty="0">
                <a:solidFill>
                  <a:schemeClr val="tx2"/>
                </a:solidFill>
              </a:rPr>
              <a:t>BACK PROPAGATION </a:t>
            </a:r>
            <a:r>
              <a:rPr lang="en-US" b="1" dirty="0">
                <a:solidFill>
                  <a:schemeClr val="tx2"/>
                </a:solidFill>
              </a:rPr>
              <a:t>-&gt;</a:t>
            </a:r>
          </a:p>
          <a:p>
            <a:pPr algn="l"/>
            <a:r>
              <a:rPr lang="en-US" sz="2000" b="1" dirty="0"/>
              <a:t>Backward Propagation is the process of moving from right (output layer) to left (input layer). </a:t>
            </a:r>
            <a:endParaRPr lang="en-IN" sz="2000" b="1" dirty="0"/>
          </a:p>
        </p:txBody>
      </p:sp>
      <p:pic>
        <p:nvPicPr>
          <p:cNvPr id="7" name="Picture 6">
            <a:extLst>
              <a:ext uri="{FF2B5EF4-FFF2-40B4-BE49-F238E27FC236}">
                <a16:creationId xmlns:a16="http://schemas.microsoft.com/office/drawing/2014/main" id="{8CD6F296-CDF5-2047-6970-C28D04936006}"/>
              </a:ext>
            </a:extLst>
          </p:cNvPr>
          <p:cNvPicPr>
            <a:picLocks noChangeAspect="1"/>
          </p:cNvPicPr>
          <p:nvPr/>
        </p:nvPicPr>
        <p:blipFill>
          <a:blip r:embed="rId3"/>
          <a:stretch>
            <a:fillRect/>
          </a:stretch>
        </p:blipFill>
        <p:spPr>
          <a:xfrm>
            <a:off x="0" y="2087216"/>
            <a:ext cx="12175435" cy="4638809"/>
          </a:xfrm>
          <a:prstGeom prst="rect">
            <a:avLst/>
          </a:prstGeom>
        </p:spPr>
      </p:pic>
      <p:cxnSp>
        <p:nvCxnSpPr>
          <p:cNvPr id="9" name="Straight Arrow Connector 8">
            <a:extLst>
              <a:ext uri="{FF2B5EF4-FFF2-40B4-BE49-F238E27FC236}">
                <a16:creationId xmlns:a16="http://schemas.microsoft.com/office/drawing/2014/main" id="{959C3705-CA61-67F5-B237-88C640EB34F5}"/>
              </a:ext>
            </a:extLst>
          </p:cNvPr>
          <p:cNvCxnSpPr>
            <a:cxnSpLocks/>
          </p:cNvCxnSpPr>
          <p:nvPr/>
        </p:nvCxnSpPr>
        <p:spPr>
          <a:xfrm flipH="1" flipV="1">
            <a:off x="2994165" y="2849749"/>
            <a:ext cx="795130" cy="7283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EC1B06E3-E3ED-6474-444C-899B3C2FCEF1}"/>
              </a:ext>
            </a:extLst>
          </p:cNvPr>
          <p:cNvSpPr txBox="1"/>
          <p:nvPr/>
        </p:nvSpPr>
        <p:spPr>
          <a:xfrm>
            <a:off x="1957558" y="2480417"/>
            <a:ext cx="1348034" cy="646331"/>
          </a:xfrm>
          <a:prstGeom prst="rect">
            <a:avLst/>
          </a:prstGeom>
          <a:noFill/>
        </p:spPr>
        <p:txBody>
          <a:bodyPr wrap="square" rtlCol="0">
            <a:spAutoFit/>
          </a:bodyPr>
          <a:lstStyle/>
          <a:p>
            <a:r>
              <a:rPr lang="en-IN" b="1" dirty="0"/>
              <a:t>NEURON</a:t>
            </a:r>
          </a:p>
          <a:p>
            <a:endParaRPr lang="en-IN" b="1" dirty="0"/>
          </a:p>
        </p:txBody>
      </p:sp>
      <p:cxnSp>
        <p:nvCxnSpPr>
          <p:cNvPr id="16" name="Straight Arrow Connector 15">
            <a:extLst>
              <a:ext uri="{FF2B5EF4-FFF2-40B4-BE49-F238E27FC236}">
                <a16:creationId xmlns:a16="http://schemas.microsoft.com/office/drawing/2014/main" id="{AB5B9D39-97A6-E65F-215C-544031900D6F}"/>
              </a:ext>
            </a:extLst>
          </p:cNvPr>
          <p:cNvCxnSpPr>
            <a:cxnSpLocks/>
          </p:cNvCxnSpPr>
          <p:nvPr/>
        </p:nvCxnSpPr>
        <p:spPr>
          <a:xfrm flipV="1">
            <a:off x="6395004" y="2880690"/>
            <a:ext cx="1403072" cy="333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61033BE7-26C8-4568-C10D-9AFB5EAF79F2}"/>
              </a:ext>
            </a:extLst>
          </p:cNvPr>
          <p:cNvSpPr txBox="1"/>
          <p:nvPr/>
        </p:nvSpPr>
        <p:spPr>
          <a:xfrm>
            <a:off x="7721048" y="2480417"/>
            <a:ext cx="1500809" cy="369332"/>
          </a:xfrm>
          <a:prstGeom prst="rect">
            <a:avLst/>
          </a:prstGeom>
          <a:noFill/>
        </p:spPr>
        <p:txBody>
          <a:bodyPr wrap="square" rtlCol="0">
            <a:spAutoFit/>
          </a:bodyPr>
          <a:lstStyle/>
          <a:p>
            <a:r>
              <a:rPr lang="en-IN" b="1" dirty="0"/>
              <a:t>SIGNAL</a:t>
            </a:r>
          </a:p>
        </p:txBody>
      </p:sp>
    </p:spTree>
    <p:extLst>
      <p:ext uri="{BB962C8B-B14F-4D97-AF65-F5344CB8AC3E}">
        <p14:creationId xmlns:p14="http://schemas.microsoft.com/office/powerpoint/2010/main" val="1142013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0D82CA6-4D08-B734-0A45-06B52491957D}"/>
              </a:ext>
            </a:extLst>
          </p:cNvPr>
          <p:cNvSpPr>
            <a:spLocks noGrp="1"/>
          </p:cNvSpPr>
          <p:nvPr>
            <p:ph type="subTitle" idx="1"/>
          </p:nvPr>
        </p:nvSpPr>
        <p:spPr>
          <a:xfrm>
            <a:off x="0" y="75413"/>
            <a:ext cx="12047455" cy="6673255"/>
          </a:xfrm>
        </p:spPr>
        <p:txBody>
          <a:bodyPr/>
          <a:lstStyle/>
          <a:p>
            <a:pPr algn="l"/>
            <a:r>
              <a:rPr lang="en-IN" b="1" u="sng" dirty="0">
                <a:solidFill>
                  <a:schemeClr val="tx2"/>
                </a:solidFill>
              </a:rPr>
              <a:t>ACTIVATION FUNCTION -&gt;</a:t>
            </a:r>
          </a:p>
          <a:p>
            <a:pPr algn="l"/>
            <a:r>
              <a:rPr lang="en-US" sz="2000" b="1" dirty="0"/>
              <a:t>In artificial neural networks, the activation function of a node defines the output of that node given an input or set of inputs.</a:t>
            </a:r>
          </a:p>
          <a:p>
            <a:pPr algn="l"/>
            <a:endParaRPr lang="en-IN" sz="2000" b="1" dirty="0"/>
          </a:p>
        </p:txBody>
      </p:sp>
      <p:pic>
        <p:nvPicPr>
          <p:cNvPr id="7" name="Picture 6">
            <a:extLst>
              <a:ext uri="{FF2B5EF4-FFF2-40B4-BE49-F238E27FC236}">
                <a16:creationId xmlns:a16="http://schemas.microsoft.com/office/drawing/2014/main" id="{53F78660-7CDB-7D0D-94D0-56B087F1DD65}"/>
              </a:ext>
            </a:extLst>
          </p:cNvPr>
          <p:cNvPicPr>
            <a:picLocks noChangeAspect="1"/>
          </p:cNvPicPr>
          <p:nvPr/>
        </p:nvPicPr>
        <p:blipFill>
          <a:blip r:embed="rId2"/>
          <a:stretch>
            <a:fillRect/>
          </a:stretch>
        </p:blipFill>
        <p:spPr>
          <a:xfrm>
            <a:off x="144544" y="1131217"/>
            <a:ext cx="11902909" cy="2036190"/>
          </a:xfrm>
          <a:prstGeom prst="rect">
            <a:avLst/>
          </a:prstGeom>
        </p:spPr>
      </p:pic>
      <p:pic>
        <p:nvPicPr>
          <p:cNvPr id="9" name="Picture 8">
            <a:extLst>
              <a:ext uri="{FF2B5EF4-FFF2-40B4-BE49-F238E27FC236}">
                <a16:creationId xmlns:a16="http://schemas.microsoft.com/office/drawing/2014/main" id="{ED9D3C46-BB85-636C-0B7B-17908623AD10}"/>
              </a:ext>
            </a:extLst>
          </p:cNvPr>
          <p:cNvPicPr>
            <a:picLocks noChangeAspect="1"/>
          </p:cNvPicPr>
          <p:nvPr/>
        </p:nvPicPr>
        <p:blipFill>
          <a:blip r:embed="rId3"/>
          <a:stretch>
            <a:fillRect/>
          </a:stretch>
        </p:blipFill>
        <p:spPr>
          <a:xfrm>
            <a:off x="144546" y="3167407"/>
            <a:ext cx="11902909" cy="3581261"/>
          </a:xfrm>
          <a:prstGeom prst="rect">
            <a:avLst/>
          </a:prstGeom>
        </p:spPr>
      </p:pic>
    </p:spTree>
    <p:extLst>
      <p:ext uri="{BB962C8B-B14F-4D97-AF65-F5344CB8AC3E}">
        <p14:creationId xmlns:p14="http://schemas.microsoft.com/office/powerpoint/2010/main" val="1463367881"/>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Damask</Template>
  <TotalTime>3067</TotalTime>
  <Words>1547</Words>
  <Application>Microsoft Office PowerPoint</Application>
  <PresentationFormat>Widescreen</PresentationFormat>
  <Paragraphs>121</Paragraphs>
  <Slides>25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Wingdings</vt:lpstr>
      <vt:lpstr>Office Theme</vt:lpstr>
      <vt:lpstr>  Workshop on Deep Learning &amp; Neural Network Using TENSORFLOW &amp; KERAS </vt:lpstr>
      <vt:lpstr>Agenda for todays workshop :-</vt:lpstr>
      <vt:lpstr>1- What is Deep Learning -</vt:lpstr>
      <vt:lpstr>2- Deep Learning Framework -</vt:lpstr>
      <vt:lpstr>3- Installation of TensorFlow | Keras | Pytorch | OpenCV :  </vt:lpstr>
      <vt:lpstr>4- What is Neural Network Architecture -  </vt:lpstr>
      <vt:lpstr>5- ANN (Artificial Neural Network):-</vt:lpstr>
      <vt:lpstr>PowerPoint Presentation</vt:lpstr>
      <vt:lpstr>PowerPoint Presentation</vt:lpstr>
      <vt:lpstr>PowerPoint Presentation</vt:lpstr>
      <vt:lpstr>PowerPoint Presentation</vt:lpstr>
      <vt:lpstr>PowerPoint Presentation</vt:lpstr>
      <vt:lpstr>PROJECT-1: Customer Churn Prediction using TensorFlow (ANN)</vt:lpstr>
      <vt:lpstr>PowerPoint Presentation</vt:lpstr>
      <vt:lpstr>PowerPoint Presentation</vt:lpstr>
      <vt:lpstr>What is CONVOLUTION LAYER -</vt:lpstr>
      <vt:lpstr>STRIDING - </vt:lpstr>
      <vt:lpstr>PADDING -</vt:lpstr>
      <vt:lpstr>MAX POOLING  </vt:lpstr>
      <vt:lpstr>FLATTENING LAYER -&gt; </vt:lpstr>
      <vt:lpstr>FULLY CONNECTED LAYER - </vt:lpstr>
      <vt:lpstr>PowerPoint Presentation</vt:lpstr>
      <vt:lpstr>PROJECT-2: FASHION MNIST using TensorFlow (ANN)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on Deep Learning &amp; Neural Network</dc:title>
  <dc:creator>kodi prakash senapati</dc:creator>
  <cp:lastModifiedBy>kodi prakash senapati</cp:lastModifiedBy>
  <cp:revision>16</cp:revision>
  <dcterms:created xsi:type="dcterms:W3CDTF">2023-04-19T08:41:01Z</dcterms:created>
  <dcterms:modified xsi:type="dcterms:W3CDTF">2023-04-24T08:24:37Z</dcterms:modified>
</cp:coreProperties>
</file>